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2" r:id="rId16"/>
    <p:sldId id="274" r:id="rId17"/>
    <p:sldId id="275" r:id="rId18"/>
    <p:sldId id="277" r:id="rId19"/>
    <p:sldId id="278" r:id="rId20"/>
    <p:sldId id="279" r:id="rId21"/>
    <p:sldId id="280" r:id="rId22"/>
    <p:sldId id="281" r:id="rId23"/>
    <p:sldId id="282" r:id="rId24"/>
    <p:sldId id="283" r:id="rId25"/>
    <p:sldId id="284" r:id="rId26"/>
    <p:sldId id="300" r:id="rId27"/>
    <p:sldId id="301" r:id="rId28"/>
    <p:sldId id="285" r:id="rId29"/>
    <p:sldId id="302" r:id="rId30"/>
    <p:sldId id="286" r:id="rId31"/>
    <p:sldId id="288" r:id="rId32"/>
    <p:sldId id="309" r:id="rId33"/>
    <p:sldId id="338" r:id="rId34"/>
    <p:sldId id="308" r:id="rId35"/>
    <p:sldId id="289" r:id="rId36"/>
    <p:sldId id="310" r:id="rId37"/>
    <p:sldId id="313" r:id="rId38"/>
    <p:sldId id="292" r:id="rId39"/>
    <p:sldId id="339" r:id="rId40"/>
    <p:sldId id="325" r:id="rId41"/>
    <p:sldId id="304" r:id="rId42"/>
    <p:sldId id="296" r:id="rId43"/>
    <p:sldId id="326" r:id="rId44"/>
    <p:sldId id="330" r:id="rId45"/>
    <p:sldId id="297" r:id="rId46"/>
    <p:sldId id="333" r:id="rId47"/>
    <p:sldId id="298" r:id="rId48"/>
    <p:sldId id="335" r:id="rId49"/>
    <p:sldId id="305" r:id="rId50"/>
    <p:sldId id="336" r:id="rId51"/>
    <p:sldId id="337"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129EB5-CA14-994C-D2CA-60E3580F317A}" v="73" dt="2022-04-22T03:24:25.126"/>
    <p1510:client id="{11E2CD71-A050-5D46-9714-CA09FCA9A791}" v="28" dt="2022-04-20T15:34:27.641"/>
    <p1510:client id="{122E113D-DD32-0080-42C3-5F7D4E229270}" v="138" dt="2022-04-20T03:27:32.368"/>
    <p1510:client id="{57A1797C-9D6C-742E-4891-2EAE48B8FC5C}" v="2" dt="2022-04-20T19:59:22.592"/>
    <p1510:client id="{5B63BC12-12EF-567B-CB9C-963D900ED265}" v="30" dt="2022-04-22T14:39:16.819"/>
    <p1510:client id="{942F0309-B97C-D294-B544-37688FE9F53B}" v="145" dt="2022-04-22T04:15:49.051"/>
    <p1510:client id="{95826B73-8E19-DFA7-784F-F02140149E11}" v="36" dt="2022-04-20T12:10:20.493"/>
    <p1510:client id="{ABA3BE5D-9BEC-436A-A058-9093A6B7337D}" v="206" dt="2022-04-22T13:14:12.202"/>
    <p1510:client id="{BD8DEC54-4483-7D5B-DD0D-0ECA13E94795}" v="687" dt="2022-04-20T14:55:54.218"/>
    <p1510:client id="{BF361DCE-A5CD-394A-B3FC-7B9682BD1654}" v="100" dt="2022-04-16T17:27:52.746"/>
    <p1510:client id="{C78325AD-5A77-AF86-F279-902BD7AEF23A}" v="134" dt="2022-04-20T12:25:30.777"/>
    <p1510:client id="{CB9FF311-1C1C-1612-7B41-2CF56C76398B}" v="66" dt="2022-04-20T12:38:50.006"/>
    <p1510:client id="{E47323A3-CF14-94CF-A820-C35555960871}" v="1072" dt="2022-04-20T13:53:20.384"/>
    <p1510:client id="{F216FA5A-50E8-A5BE-61F1-34A8A8C3AD66}" v="394" dt="2022-04-20T01:47:22.150"/>
    <p1510:client id="{FF5AE6DC-F0C8-5249-C896-2496E817F0A6}" v="350" dt="2022-04-20T16:31:17.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BAB543-D66B-41FC-88BE-B48A6837B4F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993043D-BF87-4AB9-9AF7-31392D76463B}">
      <dgm:prSet/>
      <dgm:spPr/>
      <dgm:t>
        <a:bodyPr/>
        <a:lstStyle/>
        <a:p>
          <a:r>
            <a:rPr lang="en-US" b="0"/>
            <a:t>Objective 1: To design and produce a Locator Kiosk</a:t>
          </a:r>
          <a:endParaRPr lang="en-US"/>
        </a:p>
      </dgm:t>
    </dgm:pt>
    <dgm:pt modelId="{AACF8155-3A81-40C2-AA59-B5016143CC63}" type="parTrans" cxnId="{80180034-D5D1-4656-AF68-5D91A2263B16}">
      <dgm:prSet/>
      <dgm:spPr/>
      <dgm:t>
        <a:bodyPr/>
        <a:lstStyle/>
        <a:p>
          <a:endParaRPr lang="en-US"/>
        </a:p>
      </dgm:t>
    </dgm:pt>
    <dgm:pt modelId="{3B8C1E89-16CA-4C5E-A874-14CE28FAC72B}" type="sibTrans" cxnId="{80180034-D5D1-4656-AF68-5D91A2263B16}">
      <dgm:prSet/>
      <dgm:spPr/>
      <dgm:t>
        <a:bodyPr/>
        <a:lstStyle/>
        <a:p>
          <a:endParaRPr lang="en-US"/>
        </a:p>
      </dgm:t>
    </dgm:pt>
    <dgm:pt modelId="{82D711D4-D64D-4AF7-B574-D2AB2581335E}">
      <dgm:prSet/>
      <dgm:spPr/>
      <dgm:t>
        <a:bodyPr/>
        <a:lstStyle/>
        <a:p>
          <a:r>
            <a:rPr lang="en-US" b="0"/>
            <a:t>Objective 2: To create a software and user interface that will communicate with the Inner City Supercentre Database</a:t>
          </a:r>
          <a:endParaRPr lang="en-US"/>
        </a:p>
      </dgm:t>
    </dgm:pt>
    <dgm:pt modelId="{02AB1E2F-D3B8-4D6B-847B-A7EBB5D03882}" type="parTrans" cxnId="{3E7E36A0-8DD6-473D-AD52-012CEFCB7649}">
      <dgm:prSet/>
      <dgm:spPr/>
      <dgm:t>
        <a:bodyPr/>
        <a:lstStyle/>
        <a:p>
          <a:endParaRPr lang="en-US"/>
        </a:p>
      </dgm:t>
    </dgm:pt>
    <dgm:pt modelId="{016C8713-6E08-4159-86D9-1722BA1DDF13}" type="sibTrans" cxnId="{3E7E36A0-8DD6-473D-AD52-012CEFCB7649}">
      <dgm:prSet/>
      <dgm:spPr/>
      <dgm:t>
        <a:bodyPr/>
        <a:lstStyle/>
        <a:p>
          <a:endParaRPr lang="en-US"/>
        </a:p>
      </dgm:t>
    </dgm:pt>
    <dgm:pt modelId="{D140EEFB-8FF1-4851-9D9E-77D2B0414E00}">
      <dgm:prSet/>
      <dgm:spPr/>
      <dgm:t>
        <a:bodyPr/>
        <a:lstStyle/>
        <a:p>
          <a:r>
            <a:rPr lang="en-US" b="0"/>
            <a:t>Objective 3:To deploy the Locator Kiosks to all of the locations provided.</a:t>
          </a:r>
          <a:endParaRPr lang="en-US"/>
        </a:p>
      </dgm:t>
    </dgm:pt>
    <dgm:pt modelId="{C6730E5E-B1D3-4BF7-979F-7A225B350210}" type="parTrans" cxnId="{D8461779-739D-4C93-A5C2-F2F50418DF3F}">
      <dgm:prSet/>
      <dgm:spPr/>
      <dgm:t>
        <a:bodyPr/>
        <a:lstStyle/>
        <a:p>
          <a:endParaRPr lang="en-US"/>
        </a:p>
      </dgm:t>
    </dgm:pt>
    <dgm:pt modelId="{7E71A997-37E2-44F0-9F83-968351B5BEC6}" type="sibTrans" cxnId="{D8461779-739D-4C93-A5C2-F2F50418DF3F}">
      <dgm:prSet/>
      <dgm:spPr/>
      <dgm:t>
        <a:bodyPr/>
        <a:lstStyle/>
        <a:p>
          <a:endParaRPr lang="en-US"/>
        </a:p>
      </dgm:t>
    </dgm:pt>
    <dgm:pt modelId="{DC97C7B0-AB6F-448C-B8D0-D86C1C73B9BA}">
      <dgm:prSet/>
      <dgm:spPr/>
      <dgm:t>
        <a:bodyPr/>
        <a:lstStyle/>
        <a:p>
          <a:r>
            <a:rPr lang="en-US" b="0"/>
            <a:t>Objective 4: Install and set up wireless access points and network devices in the stores to ensure all locator Kiosks can be connected to the internet.</a:t>
          </a:r>
          <a:endParaRPr lang="en-US"/>
        </a:p>
      </dgm:t>
    </dgm:pt>
    <dgm:pt modelId="{B85883BD-7FC9-482E-A8D1-43411BE68A5D}" type="parTrans" cxnId="{7E8FEFF4-7BA1-464F-AAC4-2FB8A090EC76}">
      <dgm:prSet/>
      <dgm:spPr/>
      <dgm:t>
        <a:bodyPr/>
        <a:lstStyle/>
        <a:p>
          <a:endParaRPr lang="en-US"/>
        </a:p>
      </dgm:t>
    </dgm:pt>
    <dgm:pt modelId="{40E58DC9-1BE8-4048-845C-10D5A4F7F5B2}" type="sibTrans" cxnId="{7E8FEFF4-7BA1-464F-AAC4-2FB8A090EC76}">
      <dgm:prSet/>
      <dgm:spPr/>
      <dgm:t>
        <a:bodyPr/>
        <a:lstStyle/>
        <a:p>
          <a:endParaRPr lang="en-US"/>
        </a:p>
      </dgm:t>
    </dgm:pt>
    <dgm:pt modelId="{FB90B25E-4600-4AC3-AAAE-F3553BD2988C}">
      <dgm:prSet/>
      <dgm:spPr/>
      <dgm:t>
        <a:bodyPr/>
        <a:lstStyle/>
        <a:p>
          <a:r>
            <a:rPr lang="en-US" b="0"/>
            <a:t>Objective 5: Provide locator Kiosk  training for staff members </a:t>
          </a:r>
          <a:endParaRPr lang="en-US"/>
        </a:p>
      </dgm:t>
    </dgm:pt>
    <dgm:pt modelId="{24BBBC1E-313A-485C-981A-75A16CAF5D50}" type="parTrans" cxnId="{D0A71496-E538-4061-843E-C2155D63DA5F}">
      <dgm:prSet/>
      <dgm:spPr/>
      <dgm:t>
        <a:bodyPr/>
        <a:lstStyle/>
        <a:p>
          <a:endParaRPr lang="en-US"/>
        </a:p>
      </dgm:t>
    </dgm:pt>
    <dgm:pt modelId="{267B9950-A65C-459D-B9FA-C837BC1998C8}" type="sibTrans" cxnId="{D0A71496-E538-4061-843E-C2155D63DA5F}">
      <dgm:prSet/>
      <dgm:spPr/>
      <dgm:t>
        <a:bodyPr/>
        <a:lstStyle/>
        <a:p>
          <a:endParaRPr lang="en-US"/>
        </a:p>
      </dgm:t>
    </dgm:pt>
    <dgm:pt modelId="{A273F5D4-5C64-0242-ABED-F977EE2FF146}" type="pres">
      <dgm:prSet presAssocID="{9CBAB543-D66B-41FC-88BE-B48A6837B4F5}" presName="linear" presStyleCnt="0">
        <dgm:presLayoutVars>
          <dgm:animLvl val="lvl"/>
          <dgm:resizeHandles val="exact"/>
        </dgm:presLayoutVars>
      </dgm:prSet>
      <dgm:spPr/>
    </dgm:pt>
    <dgm:pt modelId="{550ECF23-272D-F64D-AB3E-D2EE13DD7BFB}" type="pres">
      <dgm:prSet presAssocID="{0993043D-BF87-4AB9-9AF7-31392D76463B}" presName="parentText" presStyleLbl="node1" presStyleIdx="0" presStyleCnt="5">
        <dgm:presLayoutVars>
          <dgm:chMax val="0"/>
          <dgm:bulletEnabled val="1"/>
        </dgm:presLayoutVars>
      </dgm:prSet>
      <dgm:spPr/>
    </dgm:pt>
    <dgm:pt modelId="{6ED0B438-7733-2D4A-88A5-DF7CDD1CB4AB}" type="pres">
      <dgm:prSet presAssocID="{3B8C1E89-16CA-4C5E-A874-14CE28FAC72B}" presName="spacer" presStyleCnt="0"/>
      <dgm:spPr/>
    </dgm:pt>
    <dgm:pt modelId="{488A5492-8F69-D540-AE89-ABDE5F6C3576}" type="pres">
      <dgm:prSet presAssocID="{82D711D4-D64D-4AF7-B574-D2AB2581335E}" presName="parentText" presStyleLbl="node1" presStyleIdx="1" presStyleCnt="5">
        <dgm:presLayoutVars>
          <dgm:chMax val="0"/>
          <dgm:bulletEnabled val="1"/>
        </dgm:presLayoutVars>
      </dgm:prSet>
      <dgm:spPr/>
    </dgm:pt>
    <dgm:pt modelId="{BAF9F592-98AE-3F4A-9317-831467AE416A}" type="pres">
      <dgm:prSet presAssocID="{016C8713-6E08-4159-86D9-1722BA1DDF13}" presName="spacer" presStyleCnt="0"/>
      <dgm:spPr/>
    </dgm:pt>
    <dgm:pt modelId="{7DF50CF9-3948-2E44-A4DC-4D20A83FE823}" type="pres">
      <dgm:prSet presAssocID="{D140EEFB-8FF1-4851-9D9E-77D2B0414E00}" presName="parentText" presStyleLbl="node1" presStyleIdx="2" presStyleCnt="5">
        <dgm:presLayoutVars>
          <dgm:chMax val="0"/>
          <dgm:bulletEnabled val="1"/>
        </dgm:presLayoutVars>
      </dgm:prSet>
      <dgm:spPr/>
    </dgm:pt>
    <dgm:pt modelId="{1627ABA7-126B-0A4C-927F-37234FE14674}" type="pres">
      <dgm:prSet presAssocID="{7E71A997-37E2-44F0-9F83-968351B5BEC6}" presName="spacer" presStyleCnt="0"/>
      <dgm:spPr/>
    </dgm:pt>
    <dgm:pt modelId="{83B56A84-C831-A546-A5F4-E5CBC7503D54}" type="pres">
      <dgm:prSet presAssocID="{DC97C7B0-AB6F-448C-B8D0-D86C1C73B9BA}" presName="parentText" presStyleLbl="node1" presStyleIdx="3" presStyleCnt="5">
        <dgm:presLayoutVars>
          <dgm:chMax val="0"/>
          <dgm:bulletEnabled val="1"/>
        </dgm:presLayoutVars>
      </dgm:prSet>
      <dgm:spPr/>
    </dgm:pt>
    <dgm:pt modelId="{31156EA6-8F1C-F444-ABB6-433AAD4B7201}" type="pres">
      <dgm:prSet presAssocID="{40E58DC9-1BE8-4048-845C-10D5A4F7F5B2}" presName="spacer" presStyleCnt="0"/>
      <dgm:spPr/>
    </dgm:pt>
    <dgm:pt modelId="{40A481E9-C89A-AB42-81E1-1CFBC7E89A85}" type="pres">
      <dgm:prSet presAssocID="{FB90B25E-4600-4AC3-AAAE-F3553BD2988C}" presName="parentText" presStyleLbl="node1" presStyleIdx="4" presStyleCnt="5">
        <dgm:presLayoutVars>
          <dgm:chMax val="0"/>
          <dgm:bulletEnabled val="1"/>
        </dgm:presLayoutVars>
      </dgm:prSet>
      <dgm:spPr/>
    </dgm:pt>
  </dgm:ptLst>
  <dgm:cxnLst>
    <dgm:cxn modelId="{80180034-D5D1-4656-AF68-5D91A2263B16}" srcId="{9CBAB543-D66B-41FC-88BE-B48A6837B4F5}" destId="{0993043D-BF87-4AB9-9AF7-31392D76463B}" srcOrd="0" destOrd="0" parTransId="{AACF8155-3A81-40C2-AA59-B5016143CC63}" sibTransId="{3B8C1E89-16CA-4C5E-A874-14CE28FAC72B}"/>
    <dgm:cxn modelId="{FBEB5335-85CB-5D49-B7F9-73B17FB25678}" type="presOf" srcId="{FB90B25E-4600-4AC3-AAAE-F3553BD2988C}" destId="{40A481E9-C89A-AB42-81E1-1CFBC7E89A85}" srcOrd="0" destOrd="0" presId="urn:microsoft.com/office/officeart/2005/8/layout/vList2"/>
    <dgm:cxn modelId="{27B0883E-4B86-6642-93CF-D28A97E027A5}" type="presOf" srcId="{82D711D4-D64D-4AF7-B574-D2AB2581335E}" destId="{488A5492-8F69-D540-AE89-ABDE5F6C3576}" srcOrd="0" destOrd="0" presId="urn:microsoft.com/office/officeart/2005/8/layout/vList2"/>
    <dgm:cxn modelId="{D8461779-739D-4C93-A5C2-F2F50418DF3F}" srcId="{9CBAB543-D66B-41FC-88BE-B48A6837B4F5}" destId="{D140EEFB-8FF1-4851-9D9E-77D2B0414E00}" srcOrd="2" destOrd="0" parTransId="{C6730E5E-B1D3-4BF7-979F-7A225B350210}" sibTransId="{7E71A997-37E2-44F0-9F83-968351B5BEC6}"/>
    <dgm:cxn modelId="{D0A71496-E538-4061-843E-C2155D63DA5F}" srcId="{9CBAB543-D66B-41FC-88BE-B48A6837B4F5}" destId="{FB90B25E-4600-4AC3-AAAE-F3553BD2988C}" srcOrd="4" destOrd="0" parTransId="{24BBBC1E-313A-485C-981A-75A16CAF5D50}" sibTransId="{267B9950-A65C-459D-B9FA-C837BC1998C8}"/>
    <dgm:cxn modelId="{3E7E36A0-8DD6-473D-AD52-012CEFCB7649}" srcId="{9CBAB543-D66B-41FC-88BE-B48A6837B4F5}" destId="{82D711D4-D64D-4AF7-B574-D2AB2581335E}" srcOrd="1" destOrd="0" parTransId="{02AB1E2F-D3B8-4D6B-847B-A7EBB5D03882}" sibTransId="{016C8713-6E08-4159-86D9-1722BA1DDF13}"/>
    <dgm:cxn modelId="{56F38DAD-FBAB-5740-814C-1E6A7DC59771}" type="presOf" srcId="{9CBAB543-D66B-41FC-88BE-B48A6837B4F5}" destId="{A273F5D4-5C64-0242-ABED-F977EE2FF146}" srcOrd="0" destOrd="0" presId="urn:microsoft.com/office/officeart/2005/8/layout/vList2"/>
    <dgm:cxn modelId="{28ADFFBC-B7B6-074D-8AB4-07FFED72B28C}" type="presOf" srcId="{DC97C7B0-AB6F-448C-B8D0-D86C1C73B9BA}" destId="{83B56A84-C831-A546-A5F4-E5CBC7503D54}" srcOrd="0" destOrd="0" presId="urn:microsoft.com/office/officeart/2005/8/layout/vList2"/>
    <dgm:cxn modelId="{6B6F7FCC-0EF7-1D46-BB28-4EE3F26E2E21}" type="presOf" srcId="{D140EEFB-8FF1-4851-9D9E-77D2B0414E00}" destId="{7DF50CF9-3948-2E44-A4DC-4D20A83FE823}" srcOrd="0" destOrd="0" presId="urn:microsoft.com/office/officeart/2005/8/layout/vList2"/>
    <dgm:cxn modelId="{61E6E3D3-3757-3248-B97A-5BFABC0D8DA0}" type="presOf" srcId="{0993043D-BF87-4AB9-9AF7-31392D76463B}" destId="{550ECF23-272D-F64D-AB3E-D2EE13DD7BFB}" srcOrd="0" destOrd="0" presId="urn:microsoft.com/office/officeart/2005/8/layout/vList2"/>
    <dgm:cxn modelId="{7E8FEFF4-7BA1-464F-AAC4-2FB8A090EC76}" srcId="{9CBAB543-D66B-41FC-88BE-B48A6837B4F5}" destId="{DC97C7B0-AB6F-448C-B8D0-D86C1C73B9BA}" srcOrd="3" destOrd="0" parTransId="{B85883BD-7FC9-482E-A8D1-43411BE68A5D}" sibTransId="{40E58DC9-1BE8-4048-845C-10D5A4F7F5B2}"/>
    <dgm:cxn modelId="{214F35AD-F194-AF40-8956-667E13D53A33}" type="presParOf" srcId="{A273F5D4-5C64-0242-ABED-F977EE2FF146}" destId="{550ECF23-272D-F64D-AB3E-D2EE13DD7BFB}" srcOrd="0" destOrd="0" presId="urn:microsoft.com/office/officeart/2005/8/layout/vList2"/>
    <dgm:cxn modelId="{9F62B936-3B6D-8F4D-9B36-597EC3CD6DFD}" type="presParOf" srcId="{A273F5D4-5C64-0242-ABED-F977EE2FF146}" destId="{6ED0B438-7733-2D4A-88A5-DF7CDD1CB4AB}" srcOrd="1" destOrd="0" presId="urn:microsoft.com/office/officeart/2005/8/layout/vList2"/>
    <dgm:cxn modelId="{441299A4-4C57-8645-91C6-6E2D0B213F08}" type="presParOf" srcId="{A273F5D4-5C64-0242-ABED-F977EE2FF146}" destId="{488A5492-8F69-D540-AE89-ABDE5F6C3576}" srcOrd="2" destOrd="0" presId="urn:microsoft.com/office/officeart/2005/8/layout/vList2"/>
    <dgm:cxn modelId="{B97102F6-E435-CE43-B945-C3BEA872D4DD}" type="presParOf" srcId="{A273F5D4-5C64-0242-ABED-F977EE2FF146}" destId="{BAF9F592-98AE-3F4A-9317-831467AE416A}" srcOrd="3" destOrd="0" presId="urn:microsoft.com/office/officeart/2005/8/layout/vList2"/>
    <dgm:cxn modelId="{7BCF2413-B9D3-514F-8E88-65D80FF2FF33}" type="presParOf" srcId="{A273F5D4-5C64-0242-ABED-F977EE2FF146}" destId="{7DF50CF9-3948-2E44-A4DC-4D20A83FE823}" srcOrd="4" destOrd="0" presId="urn:microsoft.com/office/officeart/2005/8/layout/vList2"/>
    <dgm:cxn modelId="{B6F3901D-94F0-EF45-BB62-1B4BC91575AF}" type="presParOf" srcId="{A273F5D4-5C64-0242-ABED-F977EE2FF146}" destId="{1627ABA7-126B-0A4C-927F-37234FE14674}" srcOrd="5" destOrd="0" presId="urn:microsoft.com/office/officeart/2005/8/layout/vList2"/>
    <dgm:cxn modelId="{3CC319B9-1109-CE47-9E07-5A3EB5F62594}" type="presParOf" srcId="{A273F5D4-5C64-0242-ABED-F977EE2FF146}" destId="{83B56A84-C831-A546-A5F4-E5CBC7503D54}" srcOrd="6" destOrd="0" presId="urn:microsoft.com/office/officeart/2005/8/layout/vList2"/>
    <dgm:cxn modelId="{7D367657-DC54-764D-942B-CEDBF5CF60BE}" type="presParOf" srcId="{A273F5D4-5C64-0242-ABED-F977EE2FF146}" destId="{31156EA6-8F1C-F444-ABB6-433AAD4B7201}" srcOrd="7" destOrd="0" presId="urn:microsoft.com/office/officeart/2005/8/layout/vList2"/>
    <dgm:cxn modelId="{622A1DA6-B120-FE4B-954B-A25465509EB1}" type="presParOf" srcId="{A273F5D4-5C64-0242-ABED-F977EE2FF146}" destId="{40A481E9-C89A-AB42-81E1-1CFBC7E89A8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F627C4-3C65-4C8F-BE56-1C6A92BFB09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F2374C8-B39B-49C9-B099-522BA48E597B}">
      <dgm:prSet/>
      <dgm:spPr/>
      <dgm:t>
        <a:bodyPr/>
        <a:lstStyle/>
        <a:p>
          <a:r>
            <a:rPr lang="en-US"/>
            <a:t>– An application that will allow customers to perform item searches. These searches will give the customer the item locations, amount in stock, more information and provide an image guiding the customer to the item.</a:t>
          </a:r>
        </a:p>
      </dgm:t>
    </dgm:pt>
    <dgm:pt modelId="{7D4A1160-1A6A-40FA-AC1C-85244A3B5FFE}" type="parTrans" cxnId="{FE81594C-06A7-460F-831B-1A58D0420375}">
      <dgm:prSet/>
      <dgm:spPr/>
      <dgm:t>
        <a:bodyPr/>
        <a:lstStyle/>
        <a:p>
          <a:endParaRPr lang="en-US"/>
        </a:p>
      </dgm:t>
    </dgm:pt>
    <dgm:pt modelId="{B8D2D0AC-6564-49E7-A08A-389AB7E6A10F}" type="sibTrans" cxnId="{FE81594C-06A7-460F-831B-1A58D0420375}">
      <dgm:prSet/>
      <dgm:spPr/>
      <dgm:t>
        <a:bodyPr/>
        <a:lstStyle/>
        <a:p>
          <a:endParaRPr lang="en-US"/>
        </a:p>
      </dgm:t>
    </dgm:pt>
    <dgm:pt modelId="{9F8FC3A7-550D-423B-985F-5ACDD131F9F1}">
      <dgm:prSet/>
      <dgm:spPr/>
      <dgm:t>
        <a:bodyPr/>
        <a:lstStyle/>
        <a:p>
          <a:r>
            <a:rPr lang="en-US"/>
            <a:t>– A Locator Kiosk that will attract the customers attention and is capable of assisting customers in multiple ways like audio input or increased accessibility through the 3.5 mm audio jack. Braille will also be included to make labels understandable for the blind</a:t>
          </a:r>
        </a:p>
      </dgm:t>
    </dgm:pt>
    <dgm:pt modelId="{DEA5EB9D-55D5-4B1F-A7A8-D714179030ED}" type="parTrans" cxnId="{727CC30C-8E40-45F8-A79E-C7AFA74A4078}">
      <dgm:prSet/>
      <dgm:spPr/>
      <dgm:t>
        <a:bodyPr/>
        <a:lstStyle/>
        <a:p>
          <a:endParaRPr lang="en-US"/>
        </a:p>
      </dgm:t>
    </dgm:pt>
    <dgm:pt modelId="{A0205E2E-2477-4C36-8202-4B61E118B483}" type="sibTrans" cxnId="{727CC30C-8E40-45F8-A79E-C7AFA74A4078}">
      <dgm:prSet/>
      <dgm:spPr/>
      <dgm:t>
        <a:bodyPr/>
        <a:lstStyle/>
        <a:p>
          <a:endParaRPr lang="en-US"/>
        </a:p>
      </dgm:t>
    </dgm:pt>
    <dgm:pt modelId="{8C9133A2-F266-4722-B418-3D5D358546F1}">
      <dgm:prSet/>
      <dgm:spPr/>
      <dgm:t>
        <a:bodyPr/>
        <a:lstStyle/>
        <a:p>
          <a:r>
            <a:rPr lang="en-US"/>
            <a:t>– An integrated barcode scanner will be installed into the Kiosk to allow customers to price check an item by searching the barcode in the database</a:t>
          </a:r>
        </a:p>
      </dgm:t>
    </dgm:pt>
    <dgm:pt modelId="{04FD5703-B7B4-4B6E-AAED-E0D0E6620F56}" type="parTrans" cxnId="{9BD9C257-B6A5-4553-9DD7-B761433B1A2A}">
      <dgm:prSet/>
      <dgm:spPr/>
      <dgm:t>
        <a:bodyPr/>
        <a:lstStyle/>
        <a:p>
          <a:endParaRPr lang="en-US"/>
        </a:p>
      </dgm:t>
    </dgm:pt>
    <dgm:pt modelId="{84E616B3-E6EE-45AC-AB87-BFC39020FE00}" type="sibTrans" cxnId="{9BD9C257-B6A5-4553-9DD7-B761433B1A2A}">
      <dgm:prSet/>
      <dgm:spPr/>
      <dgm:t>
        <a:bodyPr/>
        <a:lstStyle/>
        <a:p>
          <a:endParaRPr lang="en-US"/>
        </a:p>
      </dgm:t>
    </dgm:pt>
    <dgm:pt modelId="{B2A8FA3F-4254-4F92-BAD2-E7F9704354E6}">
      <dgm:prSet/>
      <dgm:spPr/>
      <dgm:t>
        <a:bodyPr/>
        <a:lstStyle/>
        <a:p>
          <a:r>
            <a:rPr lang="en-US"/>
            <a:t>– A wireless network will be setup with access points and switches to ensure that the kiosks are always connected.</a:t>
          </a:r>
        </a:p>
      </dgm:t>
    </dgm:pt>
    <dgm:pt modelId="{314F905E-0C8D-4BD5-9217-300C3AB4AB10}" type="parTrans" cxnId="{863615EE-0F98-4013-81AA-44D41933E81C}">
      <dgm:prSet/>
      <dgm:spPr/>
      <dgm:t>
        <a:bodyPr/>
        <a:lstStyle/>
        <a:p>
          <a:endParaRPr lang="en-US"/>
        </a:p>
      </dgm:t>
    </dgm:pt>
    <dgm:pt modelId="{E007BADF-B413-4429-B853-91B4DE637CF4}" type="sibTrans" cxnId="{863615EE-0F98-4013-81AA-44D41933E81C}">
      <dgm:prSet/>
      <dgm:spPr/>
      <dgm:t>
        <a:bodyPr/>
        <a:lstStyle/>
        <a:p>
          <a:endParaRPr lang="en-US"/>
        </a:p>
      </dgm:t>
    </dgm:pt>
    <dgm:pt modelId="{77D12138-EC99-48C6-9CD8-A12E0B0ED032}">
      <dgm:prSet/>
      <dgm:spPr/>
      <dgm:t>
        <a:bodyPr/>
        <a:lstStyle/>
        <a:p>
          <a:r>
            <a:rPr lang="en-US"/>
            <a:t>– Kiosks will be spaced to accommodate the 25ft minimum distance between them.</a:t>
          </a:r>
        </a:p>
      </dgm:t>
    </dgm:pt>
    <dgm:pt modelId="{67FF9D6E-B768-4135-8D1F-E6726AB1277D}" type="parTrans" cxnId="{E9616D5C-30CE-4D18-8D5E-84449EF1C828}">
      <dgm:prSet/>
      <dgm:spPr/>
      <dgm:t>
        <a:bodyPr/>
        <a:lstStyle/>
        <a:p>
          <a:endParaRPr lang="en-US"/>
        </a:p>
      </dgm:t>
    </dgm:pt>
    <dgm:pt modelId="{12042CCF-188F-4A1B-A3C4-2A13A154B8F1}" type="sibTrans" cxnId="{E9616D5C-30CE-4D18-8D5E-84449EF1C828}">
      <dgm:prSet/>
      <dgm:spPr/>
      <dgm:t>
        <a:bodyPr/>
        <a:lstStyle/>
        <a:p>
          <a:endParaRPr lang="en-US"/>
        </a:p>
      </dgm:t>
    </dgm:pt>
    <dgm:pt modelId="{1C440DCE-F136-CF42-8B30-49ABA285F442}" type="pres">
      <dgm:prSet presAssocID="{F1F627C4-3C65-4C8F-BE56-1C6A92BFB091}" presName="linear" presStyleCnt="0">
        <dgm:presLayoutVars>
          <dgm:animLvl val="lvl"/>
          <dgm:resizeHandles val="exact"/>
        </dgm:presLayoutVars>
      </dgm:prSet>
      <dgm:spPr/>
    </dgm:pt>
    <dgm:pt modelId="{025F98D5-770C-F54F-B8B7-B086F61B4171}" type="pres">
      <dgm:prSet presAssocID="{2F2374C8-B39B-49C9-B099-522BA48E597B}" presName="parentText" presStyleLbl="node1" presStyleIdx="0" presStyleCnt="5">
        <dgm:presLayoutVars>
          <dgm:chMax val="0"/>
          <dgm:bulletEnabled val="1"/>
        </dgm:presLayoutVars>
      </dgm:prSet>
      <dgm:spPr/>
    </dgm:pt>
    <dgm:pt modelId="{4F40506F-F3FE-E944-A30C-A0F149F4BCAA}" type="pres">
      <dgm:prSet presAssocID="{B8D2D0AC-6564-49E7-A08A-389AB7E6A10F}" presName="spacer" presStyleCnt="0"/>
      <dgm:spPr/>
    </dgm:pt>
    <dgm:pt modelId="{E0B2340D-5433-604E-AB40-0BD8E534F343}" type="pres">
      <dgm:prSet presAssocID="{9F8FC3A7-550D-423B-985F-5ACDD131F9F1}" presName="parentText" presStyleLbl="node1" presStyleIdx="1" presStyleCnt="5">
        <dgm:presLayoutVars>
          <dgm:chMax val="0"/>
          <dgm:bulletEnabled val="1"/>
        </dgm:presLayoutVars>
      </dgm:prSet>
      <dgm:spPr/>
    </dgm:pt>
    <dgm:pt modelId="{FCE2FFAF-BAB1-D043-ACCA-231FE1540CD5}" type="pres">
      <dgm:prSet presAssocID="{A0205E2E-2477-4C36-8202-4B61E118B483}" presName="spacer" presStyleCnt="0"/>
      <dgm:spPr/>
    </dgm:pt>
    <dgm:pt modelId="{7A638527-2BB2-D348-BF6C-8BAAA43D743F}" type="pres">
      <dgm:prSet presAssocID="{8C9133A2-F266-4722-B418-3D5D358546F1}" presName="parentText" presStyleLbl="node1" presStyleIdx="2" presStyleCnt="5">
        <dgm:presLayoutVars>
          <dgm:chMax val="0"/>
          <dgm:bulletEnabled val="1"/>
        </dgm:presLayoutVars>
      </dgm:prSet>
      <dgm:spPr/>
    </dgm:pt>
    <dgm:pt modelId="{43A2E617-B5C0-3F47-846F-9D42DB7050DB}" type="pres">
      <dgm:prSet presAssocID="{84E616B3-E6EE-45AC-AB87-BFC39020FE00}" presName="spacer" presStyleCnt="0"/>
      <dgm:spPr/>
    </dgm:pt>
    <dgm:pt modelId="{E37C18D5-C5B7-9F45-90ED-7CD97FFAF860}" type="pres">
      <dgm:prSet presAssocID="{B2A8FA3F-4254-4F92-BAD2-E7F9704354E6}" presName="parentText" presStyleLbl="node1" presStyleIdx="3" presStyleCnt="5">
        <dgm:presLayoutVars>
          <dgm:chMax val="0"/>
          <dgm:bulletEnabled val="1"/>
        </dgm:presLayoutVars>
      </dgm:prSet>
      <dgm:spPr/>
    </dgm:pt>
    <dgm:pt modelId="{DF9F9BBF-D0D1-F14B-BB73-64FA21629FF8}" type="pres">
      <dgm:prSet presAssocID="{E007BADF-B413-4429-B853-91B4DE637CF4}" presName="spacer" presStyleCnt="0"/>
      <dgm:spPr/>
    </dgm:pt>
    <dgm:pt modelId="{F1DC484A-ED50-104A-8A3C-2BEF10F84C8D}" type="pres">
      <dgm:prSet presAssocID="{77D12138-EC99-48C6-9CD8-A12E0B0ED032}" presName="parentText" presStyleLbl="node1" presStyleIdx="4" presStyleCnt="5">
        <dgm:presLayoutVars>
          <dgm:chMax val="0"/>
          <dgm:bulletEnabled val="1"/>
        </dgm:presLayoutVars>
      </dgm:prSet>
      <dgm:spPr/>
    </dgm:pt>
  </dgm:ptLst>
  <dgm:cxnLst>
    <dgm:cxn modelId="{727CC30C-8E40-45F8-A79E-C7AFA74A4078}" srcId="{F1F627C4-3C65-4C8F-BE56-1C6A92BFB091}" destId="{9F8FC3A7-550D-423B-985F-5ACDD131F9F1}" srcOrd="1" destOrd="0" parTransId="{DEA5EB9D-55D5-4B1F-A7A8-D714179030ED}" sibTransId="{A0205E2E-2477-4C36-8202-4B61E118B483}"/>
    <dgm:cxn modelId="{D960210E-F152-394A-8910-A0C953E8ABC2}" type="presOf" srcId="{2F2374C8-B39B-49C9-B099-522BA48E597B}" destId="{025F98D5-770C-F54F-B8B7-B086F61B4171}" srcOrd="0" destOrd="0" presId="urn:microsoft.com/office/officeart/2005/8/layout/vList2"/>
    <dgm:cxn modelId="{E9616D5C-30CE-4D18-8D5E-84449EF1C828}" srcId="{F1F627C4-3C65-4C8F-BE56-1C6A92BFB091}" destId="{77D12138-EC99-48C6-9CD8-A12E0B0ED032}" srcOrd="4" destOrd="0" parTransId="{67FF9D6E-B768-4135-8D1F-E6726AB1277D}" sibTransId="{12042CCF-188F-4A1B-A3C4-2A13A154B8F1}"/>
    <dgm:cxn modelId="{26AA2567-6DDF-E940-A5CB-BECFE7963F2C}" type="presOf" srcId="{F1F627C4-3C65-4C8F-BE56-1C6A92BFB091}" destId="{1C440DCE-F136-CF42-8B30-49ABA285F442}" srcOrd="0" destOrd="0" presId="urn:microsoft.com/office/officeart/2005/8/layout/vList2"/>
    <dgm:cxn modelId="{FE81594C-06A7-460F-831B-1A58D0420375}" srcId="{F1F627C4-3C65-4C8F-BE56-1C6A92BFB091}" destId="{2F2374C8-B39B-49C9-B099-522BA48E597B}" srcOrd="0" destOrd="0" parTransId="{7D4A1160-1A6A-40FA-AC1C-85244A3B5FFE}" sibTransId="{B8D2D0AC-6564-49E7-A08A-389AB7E6A10F}"/>
    <dgm:cxn modelId="{308DBA4C-7A3F-E440-AEF9-6EBAB7A2E09A}" type="presOf" srcId="{8C9133A2-F266-4722-B418-3D5D358546F1}" destId="{7A638527-2BB2-D348-BF6C-8BAAA43D743F}" srcOrd="0" destOrd="0" presId="urn:microsoft.com/office/officeart/2005/8/layout/vList2"/>
    <dgm:cxn modelId="{0876A64D-1140-ED47-B8BF-9E8EF6D76B7D}" type="presOf" srcId="{9F8FC3A7-550D-423B-985F-5ACDD131F9F1}" destId="{E0B2340D-5433-604E-AB40-0BD8E534F343}" srcOrd="0" destOrd="0" presId="urn:microsoft.com/office/officeart/2005/8/layout/vList2"/>
    <dgm:cxn modelId="{9BD9C257-B6A5-4553-9DD7-B761433B1A2A}" srcId="{F1F627C4-3C65-4C8F-BE56-1C6A92BFB091}" destId="{8C9133A2-F266-4722-B418-3D5D358546F1}" srcOrd="2" destOrd="0" parTransId="{04FD5703-B7B4-4B6E-AAED-E0D0E6620F56}" sibTransId="{84E616B3-E6EE-45AC-AB87-BFC39020FE00}"/>
    <dgm:cxn modelId="{65BD39B1-8EF0-5E42-A59E-1DEC415242EE}" type="presOf" srcId="{B2A8FA3F-4254-4F92-BAD2-E7F9704354E6}" destId="{E37C18D5-C5B7-9F45-90ED-7CD97FFAF860}" srcOrd="0" destOrd="0" presId="urn:microsoft.com/office/officeart/2005/8/layout/vList2"/>
    <dgm:cxn modelId="{FB05B1DF-0C0C-8445-954B-CA80E94DD3C9}" type="presOf" srcId="{77D12138-EC99-48C6-9CD8-A12E0B0ED032}" destId="{F1DC484A-ED50-104A-8A3C-2BEF10F84C8D}" srcOrd="0" destOrd="0" presId="urn:microsoft.com/office/officeart/2005/8/layout/vList2"/>
    <dgm:cxn modelId="{863615EE-0F98-4013-81AA-44D41933E81C}" srcId="{F1F627C4-3C65-4C8F-BE56-1C6A92BFB091}" destId="{B2A8FA3F-4254-4F92-BAD2-E7F9704354E6}" srcOrd="3" destOrd="0" parTransId="{314F905E-0C8D-4BD5-9217-300C3AB4AB10}" sibTransId="{E007BADF-B413-4429-B853-91B4DE637CF4}"/>
    <dgm:cxn modelId="{7EB1B87D-E11A-6645-8222-6DF2076053D4}" type="presParOf" srcId="{1C440DCE-F136-CF42-8B30-49ABA285F442}" destId="{025F98D5-770C-F54F-B8B7-B086F61B4171}" srcOrd="0" destOrd="0" presId="urn:microsoft.com/office/officeart/2005/8/layout/vList2"/>
    <dgm:cxn modelId="{49EB87ED-1AD5-E744-92B6-175F3F876A3F}" type="presParOf" srcId="{1C440DCE-F136-CF42-8B30-49ABA285F442}" destId="{4F40506F-F3FE-E944-A30C-A0F149F4BCAA}" srcOrd="1" destOrd="0" presId="urn:microsoft.com/office/officeart/2005/8/layout/vList2"/>
    <dgm:cxn modelId="{A9232F35-0491-1245-813B-6D4BE54EF825}" type="presParOf" srcId="{1C440DCE-F136-CF42-8B30-49ABA285F442}" destId="{E0B2340D-5433-604E-AB40-0BD8E534F343}" srcOrd="2" destOrd="0" presId="urn:microsoft.com/office/officeart/2005/8/layout/vList2"/>
    <dgm:cxn modelId="{F41F2387-A04E-884A-BF4A-6D98D4C568E1}" type="presParOf" srcId="{1C440DCE-F136-CF42-8B30-49ABA285F442}" destId="{FCE2FFAF-BAB1-D043-ACCA-231FE1540CD5}" srcOrd="3" destOrd="0" presId="urn:microsoft.com/office/officeart/2005/8/layout/vList2"/>
    <dgm:cxn modelId="{8EBBC9A5-7698-2544-BFD5-686F6B2A1192}" type="presParOf" srcId="{1C440DCE-F136-CF42-8B30-49ABA285F442}" destId="{7A638527-2BB2-D348-BF6C-8BAAA43D743F}" srcOrd="4" destOrd="0" presId="urn:microsoft.com/office/officeart/2005/8/layout/vList2"/>
    <dgm:cxn modelId="{B58BEFD0-FBE8-3349-893E-7A86F5ADAA81}" type="presParOf" srcId="{1C440DCE-F136-CF42-8B30-49ABA285F442}" destId="{43A2E617-B5C0-3F47-846F-9D42DB7050DB}" srcOrd="5" destOrd="0" presId="urn:microsoft.com/office/officeart/2005/8/layout/vList2"/>
    <dgm:cxn modelId="{3A4CA9F0-BE0A-2144-BD00-AD810232F5DB}" type="presParOf" srcId="{1C440DCE-F136-CF42-8B30-49ABA285F442}" destId="{E37C18D5-C5B7-9F45-90ED-7CD97FFAF860}" srcOrd="6" destOrd="0" presId="urn:microsoft.com/office/officeart/2005/8/layout/vList2"/>
    <dgm:cxn modelId="{FBB899E7-C5D4-4048-9A39-B4BA7661F747}" type="presParOf" srcId="{1C440DCE-F136-CF42-8B30-49ABA285F442}" destId="{DF9F9BBF-D0D1-F14B-BB73-64FA21629FF8}" srcOrd="7" destOrd="0" presId="urn:microsoft.com/office/officeart/2005/8/layout/vList2"/>
    <dgm:cxn modelId="{89517305-EB7B-514C-98B4-11332753EC87}" type="presParOf" srcId="{1C440DCE-F136-CF42-8B30-49ABA285F442}" destId="{F1DC484A-ED50-104A-8A3C-2BEF10F84C8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100FD-CD90-46EC-BE0D-CECAA4754E59}" type="doc">
      <dgm:prSet loTypeId="urn:microsoft.com/office/officeart/2018/2/layout/Icon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80F34174-C2A5-426C-9575-41BEBA8E143D}">
      <dgm:prSet/>
      <dgm:spPr/>
      <dgm:t>
        <a:bodyPr/>
        <a:lstStyle/>
        <a:p>
          <a:pPr>
            <a:lnSpc>
              <a:spcPct val="100000"/>
            </a:lnSpc>
          </a:pPr>
          <a:r>
            <a:rPr lang="en-US"/>
            <a:t>– An application that will allow customers to perform item searches. These searches will give the customer the item locations, amount in stock, more information and provide an image guiding the customer to the item.</a:t>
          </a:r>
        </a:p>
      </dgm:t>
    </dgm:pt>
    <dgm:pt modelId="{367E3CD0-31D7-4AAC-99B4-892114BA8B1C}" type="parTrans" cxnId="{DA1E193B-F424-4DD6-B612-C5322C3CA08B}">
      <dgm:prSet/>
      <dgm:spPr/>
      <dgm:t>
        <a:bodyPr/>
        <a:lstStyle/>
        <a:p>
          <a:endParaRPr lang="en-US"/>
        </a:p>
      </dgm:t>
    </dgm:pt>
    <dgm:pt modelId="{D6476BAC-D67F-4A5D-A8C3-CF6181526CE5}" type="sibTrans" cxnId="{DA1E193B-F424-4DD6-B612-C5322C3CA08B}">
      <dgm:prSet/>
      <dgm:spPr/>
      <dgm:t>
        <a:bodyPr/>
        <a:lstStyle/>
        <a:p>
          <a:endParaRPr lang="en-US"/>
        </a:p>
      </dgm:t>
    </dgm:pt>
    <dgm:pt modelId="{B8EED3EE-0456-469F-9ACB-3E7FCFD59646}">
      <dgm:prSet/>
      <dgm:spPr/>
      <dgm:t>
        <a:bodyPr/>
        <a:lstStyle/>
        <a:p>
          <a:pPr>
            <a:lnSpc>
              <a:spcPct val="100000"/>
            </a:lnSpc>
          </a:pPr>
          <a:r>
            <a:rPr lang="en-US"/>
            <a:t>– A Locator Kiosk that will attract the customers attention and is capable of assisting customers in multiple ways like audio input or increased accessibility through the 3.5 mm audio jack. Braille will also be included to make labels understandable for the blind</a:t>
          </a:r>
        </a:p>
      </dgm:t>
    </dgm:pt>
    <dgm:pt modelId="{CFE78D9A-6CAB-412E-86D2-8C9AF82B6DAB}" type="parTrans" cxnId="{8DCBDC5F-9877-4EAA-A580-ECD4155BCA48}">
      <dgm:prSet/>
      <dgm:spPr/>
      <dgm:t>
        <a:bodyPr/>
        <a:lstStyle/>
        <a:p>
          <a:endParaRPr lang="en-US"/>
        </a:p>
      </dgm:t>
    </dgm:pt>
    <dgm:pt modelId="{71E6F0DB-AB83-4B09-B42C-4845493D9A50}" type="sibTrans" cxnId="{8DCBDC5F-9877-4EAA-A580-ECD4155BCA48}">
      <dgm:prSet/>
      <dgm:spPr/>
      <dgm:t>
        <a:bodyPr/>
        <a:lstStyle/>
        <a:p>
          <a:endParaRPr lang="en-US"/>
        </a:p>
      </dgm:t>
    </dgm:pt>
    <dgm:pt modelId="{D5CCCAE0-6B06-4232-930C-BDE358E94F98}">
      <dgm:prSet/>
      <dgm:spPr/>
      <dgm:t>
        <a:bodyPr/>
        <a:lstStyle/>
        <a:p>
          <a:pPr>
            <a:lnSpc>
              <a:spcPct val="100000"/>
            </a:lnSpc>
          </a:pPr>
          <a:r>
            <a:rPr lang="en-US"/>
            <a:t>– An integrated barcode scanner will be installed into the Kiosk to allow customers to price check an item by searching the barcode in the database</a:t>
          </a:r>
        </a:p>
      </dgm:t>
    </dgm:pt>
    <dgm:pt modelId="{0D09B6A6-65AF-48EC-9C66-4971E67F4EDC}" type="parTrans" cxnId="{3A5B047F-35B9-437A-8B14-F78CF8CE0A9C}">
      <dgm:prSet/>
      <dgm:spPr/>
      <dgm:t>
        <a:bodyPr/>
        <a:lstStyle/>
        <a:p>
          <a:endParaRPr lang="en-US"/>
        </a:p>
      </dgm:t>
    </dgm:pt>
    <dgm:pt modelId="{D6563EA4-3B29-4936-BC0E-0C5FC2B1ADF2}" type="sibTrans" cxnId="{3A5B047F-35B9-437A-8B14-F78CF8CE0A9C}">
      <dgm:prSet/>
      <dgm:spPr/>
      <dgm:t>
        <a:bodyPr/>
        <a:lstStyle/>
        <a:p>
          <a:endParaRPr lang="en-US"/>
        </a:p>
      </dgm:t>
    </dgm:pt>
    <dgm:pt modelId="{335806DF-B06D-4AEF-8DB4-E401947B4E68}">
      <dgm:prSet/>
      <dgm:spPr/>
      <dgm:t>
        <a:bodyPr/>
        <a:lstStyle/>
        <a:p>
          <a:pPr>
            <a:lnSpc>
              <a:spcPct val="100000"/>
            </a:lnSpc>
          </a:pPr>
          <a:r>
            <a:rPr lang="en-US"/>
            <a:t>– A wireless network will be setup with access points and switches to ensure that the kiosks are always connected.</a:t>
          </a:r>
        </a:p>
      </dgm:t>
    </dgm:pt>
    <dgm:pt modelId="{6420864F-364C-4B3D-B2C3-60170EDB95E5}" type="parTrans" cxnId="{E6DFD302-29D4-4597-8E3F-21DC7C75E8E5}">
      <dgm:prSet/>
      <dgm:spPr/>
      <dgm:t>
        <a:bodyPr/>
        <a:lstStyle/>
        <a:p>
          <a:endParaRPr lang="en-US"/>
        </a:p>
      </dgm:t>
    </dgm:pt>
    <dgm:pt modelId="{D716F939-E87A-449A-AE40-2089C1E6893B}" type="sibTrans" cxnId="{E6DFD302-29D4-4597-8E3F-21DC7C75E8E5}">
      <dgm:prSet/>
      <dgm:spPr/>
      <dgm:t>
        <a:bodyPr/>
        <a:lstStyle/>
        <a:p>
          <a:endParaRPr lang="en-US"/>
        </a:p>
      </dgm:t>
    </dgm:pt>
    <dgm:pt modelId="{05321CA6-BBC7-48E1-92AF-4CDDAF09BCAD}">
      <dgm:prSet/>
      <dgm:spPr/>
      <dgm:t>
        <a:bodyPr/>
        <a:lstStyle/>
        <a:p>
          <a:pPr>
            <a:lnSpc>
              <a:spcPct val="100000"/>
            </a:lnSpc>
          </a:pPr>
          <a:r>
            <a:rPr lang="en-US"/>
            <a:t>– Kiosks will be spaced to accommodate the 25ft minimum distance between them.</a:t>
          </a:r>
        </a:p>
      </dgm:t>
    </dgm:pt>
    <dgm:pt modelId="{4716BC46-80B6-4EE1-AC6D-DFD0698E33ED}" type="parTrans" cxnId="{B16043F3-2FC7-41AE-A405-8099427A2D44}">
      <dgm:prSet/>
      <dgm:spPr/>
      <dgm:t>
        <a:bodyPr/>
        <a:lstStyle/>
        <a:p>
          <a:endParaRPr lang="en-US"/>
        </a:p>
      </dgm:t>
    </dgm:pt>
    <dgm:pt modelId="{A0B33D0C-36D3-486F-8B20-2A46A96A119C}" type="sibTrans" cxnId="{B16043F3-2FC7-41AE-A405-8099427A2D44}">
      <dgm:prSet/>
      <dgm:spPr/>
      <dgm:t>
        <a:bodyPr/>
        <a:lstStyle/>
        <a:p>
          <a:endParaRPr lang="en-US"/>
        </a:p>
      </dgm:t>
    </dgm:pt>
    <dgm:pt modelId="{7D0CE51E-C2EB-4339-A89F-CE67A5A64750}" type="pres">
      <dgm:prSet presAssocID="{83D100FD-CD90-46EC-BE0D-CECAA4754E59}" presName="root" presStyleCnt="0">
        <dgm:presLayoutVars>
          <dgm:dir/>
          <dgm:resizeHandles val="exact"/>
        </dgm:presLayoutVars>
      </dgm:prSet>
      <dgm:spPr/>
    </dgm:pt>
    <dgm:pt modelId="{CF8B73F2-1087-4B62-B571-AC1723301237}" type="pres">
      <dgm:prSet presAssocID="{80F34174-C2A5-426C-9575-41BEBA8E143D}" presName="compNode" presStyleCnt="0"/>
      <dgm:spPr/>
    </dgm:pt>
    <dgm:pt modelId="{869FA154-5AA1-439C-95FA-B3B4E484CD57}" type="pres">
      <dgm:prSet presAssocID="{80F34174-C2A5-426C-9575-41BEBA8E143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46C61B1B-E44B-4E42-A51D-8540CFE9BE6C}" type="pres">
      <dgm:prSet presAssocID="{80F34174-C2A5-426C-9575-41BEBA8E143D}" presName="spaceRect" presStyleCnt="0"/>
      <dgm:spPr/>
    </dgm:pt>
    <dgm:pt modelId="{708FD56D-D2F5-47DF-85CC-566ECC48685E}" type="pres">
      <dgm:prSet presAssocID="{80F34174-C2A5-426C-9575-41BEBA8E143D}" presName="textRect" presStyleLbl="revTx" presStyleIdx="0" presStyleCnt="5">
        <dgm:presLayoutVars>
          <dgm:chMax val="1"/>
          <dgm:chPref val="1"/>
        </dgm:presLayoutVars>
      </dgm:prSet>
      <dgm:spPr/>
    </dgm:pt>
    <dgm:pt modelId="{A6E2F9D1-9213-420C-98C4-CF9DEFCC206E}" type="pres">
      <dgm:prSet presAssocID="{D6476BAC-D67F-4A5D-A8C3-CF6181526CE5}" presName="sibTrans" presStyleCnt="0"/>
      <dgm:spPr/>
    </dgm:pt>
    <dgm:pt modelId="{9732B81D-FCEC-48D1-BC72-6149D42113A6}" type="pres">
      <dgm:prSet presAssocID="{B8EED3EE-0456-469F-9ACB-3E7FCFD59646}" presName="compNode" presStyleCnt="0"/>
      <dgm:spPr/>
    </dgm:pt>
    <dgm:pt modelId="{CE2D68D2-8758-460C-8442-04DEE5D8B9D0}" type="pres">
      <dgm:prSet presAssocID="{B8EED3EE-0456-469F-9ACB-3E7FCFD5964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1CD0C5B5-3980-4B5F-96E9-8B8476960E7B}" type="pres">
      <dgm:prSet presAssocID="{B8EED3EE-0456-469F-9ACB-3E7FCFD59646}" presName="spaceRect" presStyleCnt="0"/>
      <dgm:spPr/>
    </dgm:pt>
    <dgm:pt modelId="{EE8C6250-0A2C-45D5-9FF3-96012BC3A5F6}" type="pres">
      <dgm:prSet presAssocID="{B8EED3EE-0456-469F-9ACB-3E7FCFD59646}" presName="textRect" presStyleLbl="revTx" presStyleIdx="1" presStyleCnt="5">
        <dgm:presLayoutVars>
          <dgm:chMax val="1"/>
          <dgm:chPref val="1"/>
        </dgm:presLayoutVars>
      </dgm:prSet>
      <dgm:spPr/>
    </dgm:pt>
    <dgm:pt modelId="{ADF461E3-6BE1-4287-939E-62A4BD0404B1}" type="pres">
      <dgm:prSet presAssocID="{71E6F0DB-AB83-4B09-B42C-4845493D9A50}" presName="sibTrans" presStyleCnt="0"/>
      <dgm:spPr/>
    </dgm:pt>
    <dgm:pt modelId="{A6F0668B-8CBB-46CC-A1C1-F1E857275EB1}" type="pres">
      <dgm:prSet presAssocID="{D5CCCAE0-6B06-4232-930C-BDE358E94F98}" presName="compNode" presStyleCnt="0"/>
      <dgm:spPr/>
    </dgm:pt>
    <dgm:pt modelId="{57EAFEDF-8D10-4E6B-B9F2-77C41325ACC9}" type="pres">
      <dgm:prSet presAssocID="{D5CCCAE0-6B06-4232-930C-BDE358E94F9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BFFA3918-7A8F-4F58-BB55-C7B8C72718A2}" type="pres">
      <dgm:prSet presAssocID="{D5CCCAE0-6B06-4232-930C-BDE358E94F98}" presName="spaceRect" presStyleCnt="0"/>
      <dgm:spPr/>
    </dgm:pt>
    <dgm:pt modelId="{A98134F4-3A46-4DF5-9994-345A917C6DF8}" type="pres">
      <dgm:prSet presAssocID="{D5CCCAE0-6B06-4232-930C-BDE358E94F98}" presName="textRect" presStyleLbl="revTx" presStyleIdx="2" presStyleCnt="5">
        <dgm:presLayoutVars>
          <dgm:chMax val="1"/>
          <dgm:chPref val="1"/>
        </dgm:presLayoutVars>
      </dgm:prSet>
      <dgm:spPr/>
    </dgm:pt>
    <dgm:pt modelId="{61498DA7-6306-4E80-B5CA-124B32CCC308}" type="pres">
      <dgm:prSet presAssocID="{D6563EA4-3B29-4936-BC0E-0C5FC2B1ADF2}" presName="sibTrans" presStyleCnt="0"/>
      <dgm:spPr/>
    </dgm:pt>
    <dgm:pt modelId="{E762BEDF-AE97-4BAE-9870-44FB33585EB2}" type="pres">
      <dgm:prSet presAssocID="{335806DF-B06D-4AEF-8DB4-E401947B4E68}" presName="compNode" presStyleCnt="0"/>
      <dgm:spPr/>
    </dgm:pt>
    <dgm:pt modelId="{9E5551CC-1546-48CC-AA00-AB70070BFEC6}" type="pres">
      <dgm:prSet presAssocID="{335806DF-B06D-4AEF-8DB4-E401947B4E6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r"/>
        </a:ext>
      </dgm:extLst>
    </dgm:pt>
    <dgm:pt modelId="{1059E310-06EB-4A81-95CC-4BFBDD9AB485}" type="pres">
      <dgm:prSet presAssocID="{335806DF-B06D-4AEF-8DB4-E401947B4E68}" presName="spaceRect" presStyleCnt="0"/>
      <dgm:spPr/>
    </dgm:pt>
    <dgm:pt modelId="{A597C05E-F27D-435D-837E-5F93FF81F038}" type="pres">
      <dgm:prSet presAssocID="{335806DF-B06D-4AEF-8DB4-E401947B4E68}" presName="textRect" presStyleLbl="revTx" presStyleIdx="3" presStyleCnt="5">
        <dgm:presLayoutVars>
          <dgm:chMax val="1"/>
          <dgm:chPref val="1"/>
        </dgm:presLayoutVars>
      </dgm:prSet>
      <dgm:spPr/>
    </dgm:pt>
    <dgm:pt modelId="{2FCEAE6C-D383-4B64-A900-FC5383A10C30}" type="pres">
      <dgm:prSet presAssocID="{D716F939-E87A-449A-AE40-2089C1E6893B}" presName="sibTrans" presStyleCnt="0"/>
      <dgm:spPr/>
    </dgm:pt>
    <dgm:pt modelId="{44D7594B-C838-4585-8C21-63D4F4053654}" type="pres">
      <dgm:prSet presAssocID="{05321CA6-BBC7-48E1-92AF-4CDDAF09BCAD}" presName="compNode" presStyleCnt="0"/>
      <dgm:spPr/>
    </dgm:pt>
    <dgm:pt modelId="{91F1CBAA-EBA1-435D-9F2D-C28CDDBAEE6A}" type="pres">
      <dgm:prSet presAssocID="{05321CA6-BBC7-48E1-92AF-4CDDAF09BCA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C53B5F75-A0CB-4608-BC3F-730198D28325}" type="pres">
      <dgm:prSet presAssocID="{05321CA6-BBC7-48E1-92AF-4CDDAF09BCAD}" presName="spaceRect" presStyleCnt="0"/>
      <dgm:spPr/>
    </dgm:pt>
    <dgm:pt modelId="{E0C6D074-82AE-4801-ACAB-FB7B326A5B9E}" type="pres">
      <dgm:prSet presAssocID="{05321CA6-BBC7-48E1-92AF-4CDDAF09BCAD}" presName="textRect" presStyleLbl="revTx" presStyleIdx="4" presStyleCnt="5">
        <dgm:presLayoutVars>
          <dgm:chMax val="1"/>
          <dgm:chPref val="1"/>
        </dgm:presLayoutVars>
      </dgm:prSet>
      <dgm:spPr/>
    </dgm:pt>
  </dgm:ptLst>
  <dgm:cxnLst>
    <dgm:cxn modelId="{8957C701-8EAB-4CA4-8498-94867BC6C676}" type="presOf" srcId="{05321CA6-BBC7-48E1-92AF-4CDDAF09BCAD}" destId="{E0C6D074-82AE-4801-ACAB-FB7B326A5B9E}" srcOrd="0" destOrd="0" presId="urn:microsoft.com/office/officeart/2018/2/layout/IconLabelList"/>
    <dgm:cxn modelId="{E6DFD302-29D4-4597-8E3F-21DC7C75E8E5}" srcId="{83D100FD-CD90-46EC-BE0D-CECAA4754E59}" destId="{335806DF-B06D-4AEF-8DB4-E401947B4E68}" srcOrd="3" destOrd="0" parTransId="{6420864F-364C-4B3D-B2C3-60170EDB95E5}" sibTransId="{D716F939-E87A-449A-AE40-2089C1E6893B}"/>
    <dgm:cxn modelId="{32B31A0E-6B6E-4476-8308-20FACB8F87BD}" type="presOf" srcId="{D5CCCAE0-6B06-4232-930C-BDE358E94F98}" destId="{A98134F4-3A46-4DF5-9994-345A917C6DF8}" srcOrd="0" destOrd="0" presId="urn:microsoft.com/office/officeart/2018/2/layout/IconLabelList"/>
    <dgm:cxn modelId="{78C63D0F-BA61-47BA-8E11-A50E398EAB10}" type="presOf" srcId="{80F34174-C2A5-426C-9575-41BEBA8E143D}" destId="{708FD56D-D2F5-47DF-85CC-566ECC48685E}" srcOrd="0" destOrd="0" presId="urn:microsoft.com/office/officeart/2018/2/layout/IconLabelList"/>
    <dgm:cxn modelId="{8845FD10-2150-418F-A38A-1E0386457960}" type="presOf" srcId="{335806DF-B06D-4AEF-8DB4-E401947B4E68}" destId="{A597C05E-F27D-435D-837E-5F93FF81F038}" srcOrd="0" destOrd="0" presId="urn:microsoft.com/office/officeart/2018/2/layout/IconLabelList"/>
    <dgm:cxn modelId="{DA1E193B-F424-4DD6-B612-C5322C3CA08B}" srcId="{83D100FD-CD90-46EC-BE0D-CECAA4754E59}" destId="{80F34174-C2A5-426C-9575-41BEBA8E143D}" srcOrd="0" destOrd="0" parTransId="{367E3CD0-31D7-4AAC-99B4-892114BA8B1C}" sibTransId="{D6476BAC-D67F-4A5D-A8C3-CF6181526CE5}"/>
    <dgm:cxn modelId="{8DCBDC5F-9877-4EAA-A580-ECD4155BCA48}" srcId="{83D100FD-CD90-46EC-BE0D-CECAA4754E59}" destId="{B8EED3EE-0456-469F-9ACB-3E7FCFD59646}" srcOrd="1" destOrd="0" parTransId="{CFE78D9A-6CAB-412E-86D2-8C9AF82B6DAB}" sibTransId="{71E6F0DB-AB83-4B09-B42C-4845493D9A50}"/>
    <dgm:cxn modelId="{21B13B45-BDEE-468C-A3BF-27D7C335FDBA}" type="presOf" srcId="{83D100FD-CD90-46EC-BE0D-CECAA4754E59}" destId="{7D0CE51E-C2EB-4339-A89F-CE67A5A64750}" srcOrd="0" destOrd="0" presId="urn:microsoft.com/office/officeart/2018/2/layout/IconLabelList"/>
    <dgm:cxn modelId="{47764048-CE15-48CC-AD6E-F7389858C519}" type="presOf" srcId="{B8EED3EE-0456-469F-9ACB-3E7FCFD59646}" destId="{EE8C6250-0A2C-45D5-9FF3-96012BC3A5F6}" srcOrd="0" destOrd="0" presId="urn:microsoft.com/office/officeart/2018/2/layout/IconLabelList"/>
    <dgm:cxn modelId="{3A5B047F-35B9-437A-8B14-F78CF8CE0A9C}" srcId="{83D100FD-CD90-46EC-BE0D-CECAA4754E59}" destId="{D5CCCAE0-6B06-4232-930C-BDE358E94F98}" srcOrd="2" destOrd="0" parTransId="{0D09B6A6-65AF-48EC-9C66-4971E67F4EDC}" sibTransId="{D6563EA4-3B29-4936-BC0E-0C5FC2B1ADF2}"/>
    <dgm:cxn modelId="{B16043F3-2FC7-41AE-A405-8099427A2D44}" srcId="{83D100FD-CD90-46EC-BE0D-CECAA4754E59}" destId="{05321CA6-BBC7-48E1-92AF-4CDDAF09BCAD}" srcOrd="4" destOrd="0" parTransId="{4716BC46-80B6-4EE1-AC6D-DFD0698E33ED}" sibTransId="{A0B33D0C-36D3-486F-8B20-2A46A96A119C}"/>
    <dgm:cxn modelId="{BD0ED414-3606-4231-A5D9-284BA2336358}" type="presParOf" srcId="{7D0CE51E-C2EB-4339-A89F-CE67A5A64750}" destId="{CF8B73F2-1087-4B62-B571-AC1723301237}" srcOrd="0" destOrd="0" presId="urn:microsoft.com/office/officeart/2018/2/layout/IconLabelList"/>
    <dgm:cxn modelId="{79826293-054D-4665-B62A-645B71097AE7}" type="presParOf" srcId="{CF8B73F2-1087-4B62-B571-AC1723301237}" destId="{869FA154-5AA1-439C-95FA-B3B4E484CD57}" srcOrd="0" destOrd="0" presId="urn:microsoft.com/office/officeart/2018/2/layout/IconLabelList"/>
    <dgm:cxn modelId="{912E4B0D-031C-448E-A0BC-04BBA4C7FAE4}" type="presParOf" srcId="{CF8B73F2-1087-4B62-B571-AC1723301237}" destId="{46C61B1B-E44B-4E42-A51D-8540CFE9BE6C}" srcOrd="1" destOrd="0" presId="urn:microsoft.com/office/officeart/2018/2/layout/IconLabelList"/>
    <dgm:cxn modelId="{9206E1DE-8D0D-410D-A3CA-A5A3A1A2E22A}" type="presParOf" srcId="{CF8B73F2-1087-4B62-B571-AC1723301237}" destId="{708FD56D-D2F5-47DF-85CC-566ECC48685E}" srcOrd="2" destOrd="0" presId="urn:microsoft.com/office/officeart/2018/2/layout/IconLabelList"/>
    <dgm:cxn modelId="{1D42D8E9-7BB1-4541-B22C-31A2BF3741CF}" type="presParOf" srcId="{7D0CE51E-C2EB-4339-A89F-CE67A5A64750}" destId="{A6E2F9D1-9213-420C-98C4-CF9DEFCC206E}" srcOrd="1" destOrd="0" presId="urn:microsoft.com/office/officeart/2018/2/layout/IconLabelList"/>
    <dgm:cxn modelId="{858833C4-100D-44B8-A88B-FFBA6E9020A9}" type="presParOf" srcId="{7D0CE51E-C2EB-4339-A89F-CE67A5A64750}" destId="{9732B81D-FCEC-48D1-BC72-6149D42113A6}" srcOrd="2" destOrd="0" presId="urn:microsoft.com/office/officeart/2018/2/layout/IconLabelList"/>
    <dgm:cxn modelId="{07C7B93E-C082-4381-AA24-00EE1FAF3142}" type="presParOf" srcId="{9732B81D-FCEC-48D1-BC72-6149D42113A6}" destId="{CE2D68D2-8758-460C-8442-04DEE5D8B9D0}" srcOrd="0" destOrd="0" presId="urn:microsoft.com/office/officeart/2018/2/layout/IconLabelList"/>
    <dgm:cxn modelId="{D91F17B2-4D24-4DE7-A6E5-E5D35ED5F870}" type="presParOf" srcId="{9732B81D-FCEC-48D1-BC72-6149D42113A6}" destId="{1CD0C5B5-3980-4B5F-96E9-8B8476960E7B}" srcOrd="1" destOrd="0" presId="urn:microsoft.com/office/officeart/2018/2/layout/IconLabelList"/>
    <dgm:cxn modelId="{744E23EB-B841-43B7-9D9A-F4EE743F6F54}" type="presParOf" srcId="{9732B81D-FCEC-48D1-BC72-6149D42113A6}" destId="{EE8C6250-0A2C-45D5-9FF3-96012BC3A5F6}" srcOrd="2" destOrd="0" presId="urn:microsoft.com/office/officeart/2018/2/layout/IconLabelList"/>
    <dgm:cxn modelId="{77FE8ADA-CC88-4FBE-AB2C-F5F4977AD78F}" type="presParOf" srcId="{7D0CE51E-C2EB-4339-A89F-CE67A5A64750}" destId="{ADF461E3-6BE1-4287-939E-62A4BD0404B1}" srcOrd="3" destOrd="0" presId="urn:microsoft.com/office/officeart/2018/2/layout/IconLabelList"/>
    <dgm:cxn modelId="{CA42DBE4-DEBA-4E02-8A11-C42B9BDC012F}" type="presParOf" srcId="{7D0CE51E-C2EB-4339-A89F-CE67A5A64750}" destId="{A6F0668B-8CBB-46CC-A1C1-F1E857275EB1}" srcOrd="4" destOrd="0" presId="urn:microsoft.com/office/officeart/2018/2/layout/IconLabelList"/>
    <dgm:cxn modelId="{42F304E3-671A-47AC-B3AF-8F6B7AD7CF00}" type="presParOf" srcId="{A6F0668B-8CBB-46CC-A1C1-F1E857275EB1}" destId="{57EAFEDF-8D10-4E6B-B9F2-77C41325ACC9}" srcOrd="0" destOrd="0" presId="urn:microsoft.com/office/officeart/2018/2/layout/IconLabelList"/>
    <dgm:cxn modelId="{C570750E-ABF0-466B-8334-FB162A2018A7}" type="presParOf" srcId="{A6F0668B-8CBB-46CC-A1C1-F1E857275EB1}" destId="{BFFA3918-7A8F-4F58-BB55-C7B8C72718A2}" srcOrd="1" destOrd="0" presId="urn:microsoft.com/office/officeart/2018/2/layout/IconLabelList"/>
    <dgm:cxn modelId="{4A71E918-7FEA-4533-88CD-6AAE3A7EC13A}" type="presParOf" srcId="{A6F0668B-8CBB-46CC-A1C1-F1E857275EB1}" destId="{A98134F4-3A46-4DF5-9994-345A917C6DF8}" srcOrd="2" destOrd="0" presId="urn:microsoft.com/office/officeart/2018/2/layout/IconLabelList"/>
    <dgm:cxn modelId="{B133A137-8B73-452C-83D3-E7298A6A7052}" type="presParOf" srcId="{7D0CE51E-C2EB-4339-A89F-CE67A5A64750}" destId="{61498DA7-6306-4E80-B5CA-124B32CCC308}" srcOrd="5" destOrd="0" presId="urn:microsoft.com/office/officeart/2018/2/layout/IconLabelList"/>
    <dgm:cxn modelId="{34024BE2-910A-4F0E-9C12-E99E6EE7574E}" type="presParOf" srcId="{7D0CE51E-C2EB-4339-A89F-CE67A5A64750}" destId="{E762BEDF-AE97-4BAE-9870-44FB33585EB2}" srcOrd="6" destOrd="0" presId="urn:microsoft.com/office/officeart/2018/2/layout/IconLabelList"/>
    <dgm:cxn modelId="{61651664-6814-47DB-A916-C096A5455551}" type="presParOf" srcId="{E762BEDF-AE97-4BAE-9870-44FB33585EB2}" destId="{9E5551CC-1546-48CC-AA00-AB70070BFEC6}" srcOrd="0" destOrd="0" presId="urn:microsoft.com/office/officeart/2018/2/layout/IconLabelList"/>
    <dgm:cxn modelId="{5E7A3CC1-AC1E-4FB3-BA0E-268F578ABDE2}" type="presParOf" srcId="{E762BEDF-AE97-4BAE-9870-44FB33585EB2}" destId="{1059E310-06EB-4A81-95CC-4BFBDD9AB485}" srcOrd="1" destOrd="0" presId="urn:microsoft.com/office/officeart/2018/2/layout/IconLabelList"/>
    <dgm:cxn modelId="{950A1BA5-23A2-437D-8F48-B7721D29E0FA}" type="presParOf" srcId="{E762BEDF-AE97-4BAE-9870-44FB33585EB2}" destId="{A597C05E-F27D-435D-837E-5F93FF81F038}" srcOrd="2" destOrd="0" presId="urn:microsoft.com/office/officeart/2018/2/layout/IconLabelList"/>
    <dgm:cxn modelId="{005870FB-9426-4FC5-BC0A-15177CCB3734}" type="presParOf" srcId="{7D0CE51E-C2EB-4339-A89F-CE67A5A64750}" destId="{2FCEAE6C-D383-4B64-A900-FC5383A10C30}" srcOrd="7" destOrd="0" presId="urn:microsoft.com/office/officeart/2018/2/layout/IconLabelList"/>
    <dgm:cxn modelId="{4056CB3E-40C0-43F5-8540-50040791EF86}" type="presParOf" srcId="{7D0CE51E-C2EB-4339-A89F-CE67A5A64750}" destId="{44D7594B-C838-4585-8C21-63D4F4053654}" srcOrd="8" destOrd="0" presId="urn:microsoft.com/office/officeart/2018/2/layout/IconLabelList"/>
    <dgm:cxn modelId="{758D1241-3A57-4EAC-A926-B61B64B9A73E}" type="presParOf" srcId="{44D7594B-C838-4585-8C21-63D4F4053654}" destId="{91F1CBAA-EBA1-435D-9F2D-C28CDDBAEE6A}" srcOrd="0" destOrd="0" presId="urn:microsoft.com/office/officeart/2018/2/layout/IconLabelList"/>
    <dgm:cxn modelId="{B1E45DC0-1536-49CB-8E3C-483AE6E59228}" type="presParOf" srcId="{44D7594B-C838-4585-8C21-63D4F4053654}" destId="{C53B5F75-A0CB-4608-BC3F-730198D28325}" srcOrd="1" destOrd="0" presId="urn:microsoft.com/office/officeart/2018/2/layout/IconLabelList"/>
    <dgm:cxn modelId="{BA220A8C-0547-46A6-A14B-BF4D7E470FCE}" type="presParOf" srcId="{44D7594B-C838-4585-8C21-63D4F4053654}" destId="{E0C6D074-82AE-4801-ACAB-FB7B326A5B9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D100FD-CD90-46EC-BE0D-CECAA4754E59}"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80F34174-C2A5-426C-9575-41BEBA8E143D}">
      <dgm:prSet/>
      <dgm:spPr/>
      <dgm:t>
        <a:bodyPr/>
        <a:lstStyle/>
        <a:p>
          <a:pPr>
            <a:lnSpc>
              <a:spcPct val="100000"/>
            </a:lnSpc>
          </a:pPr>
          <a:r>
            <a:rPr lang="en-US"/>
            <a:t>– User manuals for all of the equipment will be digitally provided </a:t>
          </a:r>
        </a:p>
      </dgm:t>
    </dgm:pt>
    <dgm:pt modelId="{367E3CD0-31D7-4AAC-99B4-892114BA8B1C}" type="parTrans" cxnId="{DA1E193B-F424-4DD6-B612-C5322C3CA08B}">
      <dgm:prSet/>
      <dgm:spPr/>
      <dgm:t>
        <a:bodyPr/>
        <a:lstStyle/>
        <a:p>
          <a:endParaRPr lang="en-US"/>
        </a:p>
      </dgm:t>
    </dgm:pt>
    <dgm:pt modelId="{D6476BAC-D67F-4A5D-A8C3-CF6181526CE5}" type="sibTrans" cxnId="{DA1E193B-F424-4DD6-B612-C5322C3CA08B}">
      <dgm:prSet/>
      <dgm:spPr/>
      <dgm:t>
        <a:bodyPr/>
        <a:lstStyle/>
        <a:p>
          <a:endParaRPr lang="en-US"/>
        </a:p>
      </dgm:t>
    </dgm:pt>
    <dgm:pt modelId="{EBFBAD85-C1AB-42F9-871C-B09FEF1EC9C2}">
      <dgm:prSet/>
      <dgm:spPr/>
      <dgm:t>
        <a:bodyPr/>
        <a:lstStyle/>
        <a:p>
          <a:pPr>
            <a:lnSpc>
              <a:spcPct val="100000"/>
            </a:lnSpc>
          </a:pPr>
          <a:r>
            <a:rPr lang="en-US"/>
            <a:t>– Virtual training for all staff members. This will happen for 7 days and consist of a 2 hour session in the morning and a 2 hour session in the afternoon to ensure all staff are taught. </a:t>
          </a:r>
        </a:p>
      </dgm:t>
    </dgm:pt>
    <dgm:pt modelId="{C499A696-C175-4BCE-AA36-1356905B7AA6}" type="parTrans" cxnId="{B2846361-1A83-4709-8844-B460E36161E0}">
      <dgm:prSet/>
      <dgm:spPr/>
      <dgm:t>
        <a:bodyPr/>
        <a:lstStyle/>
        <a:p>
          <a:endParaRPr lang="en-US"/>
        </a:p>
      </dgm:t>
    </dgm:pt>
    <dgm:pt modelId="{CE950BB3-65E0-4537-B484-80376B32DD53}" type="sibTrans" cxnId="{B2846361-1A83-4709-8844-B460E36161E0}">
      <dgm:prSet/>
      <dgm:spPr/>
      <dgm:t>
        <a:bodyPr/>
        <a:lstStyle/>
        <a:p>
          <a:endParaRPr lang="en-US"/>
        </a:p>
      </dgm:t>
    </dgm:pt>
    <dgm:pt modelId="{B8EED3EE-0456-469F-9ACB-3E7FCFD59646}">
      <dgm:prSet/>
      <dgm:spPr/>
      <dgm:t>
        <a:bodyPr/>
        <a:lstStyle/>
        <a:p>
          <a:pPr>
            <a:lnSpc>
              <a:spcPct val="100000"/>
            </a:lnSpc>
          </a:pPr>
          <a:r>
            <a:rPr lang="en-US"/>
            <a:t>– A training guide will be made available digitally, this will help train all new staff that join the company </a:t>
          </a:r>
        </a:p>
      </dgm:t>
    </dgm:pt>
    <dgm:pt modelId="{CFE78D9A-6CAB-412E-86D2-8C9AF82B6DAB}" type="parTrans" cxnId="{8DCBDC5F-9877-4EAA-A580-ECD4155BCA48}">
      <dgm:prSet/>
      <dgm:spPr/>
      <dgm:t>
        <a:bodyPr/>
        <a:lstStyle/>
        <a:p>
          <a:endParaRPr lang="en-US"/>
        </a:p>
      </dgm:t>
    </dgm:pt>
    <dgm:pt modelId="{71E6F0DB-AB83-4B09-B42C-4845493D9A50}" type="sibTrans" cxnId="{8DCBDC5F-9877-4EAA-A580-ECD4155BCA48}">
      <dgm:prSet/>
      <dgm:spPr/>
      <dgm:t>
        <a:bodyPr/>
        <a:lstStyle/>
        <a:p>
          <a:endParaRPr lang="en-US"/>
        </a:p>
      </dgm:t>
    </dgm:pt>
    <dgm:pt modelId="{D5CCCAE0-6B06-4232-930C-BDE358E94F98}">
      <dgm:prSet/>
      <dgm:spPr/>
      <dgm:t>
        <a:bodyPr/>
        <a:lstStyle/>
        <a:p>
          <a:pPr>
            <a:lnSpc>
              <a:spcPct val="100000"/>
            </a:lnSpc>
          </a:pPr>
          <a:r>
            <a:rPr lang="en-US"/>
            <a:t>– A troubleshoot guide will be made available digitally, this will assist the staff members in diagnosing any network issues.</a:t>
          </a:r>
        </a:p>
      </dgm:t>
    </dgm:pt>
    <dgm:pt modelId="{0D09B6A6-65AF-48EC-9C66-4971E67F4EDC}" type="parTrans" cxnId="{3A5B047F-35B9-437A-8B14-F78CF8CE0A9C}">
      <dgm:prSet/>
      <dgm:spPr/>
      <dgm:t>
        <a:bodyPr/>
        <a:lstStyle/>
        <a:p>
          <a:endParaRPr lang="en-US"/>
        </a:p>
      </dgm:t>
    </dgm:pt>
    <dgm:pt modelId="{D6563EA4-3B29-4936-BC0E-0C5FC2B1ADF2}" type="sibTrans" cxnId="{3A5B047F-35B9-437A-8B14-F78CF8CE0A9C}">
      <dgm:prSet/>
      <dgm:spPr/>
      <dgm:t>
        <a:bodyPr/>
        <a:lstStyle/>
        <a:p>
          <a:endParaRPr lang="en-US"/>
        </a:p>
      </dgm:t>
    </dgm:pt>
    <dgm:pt modelId="{335806DF-B06D-4AEF-8DB4-E401947B4E68}">
      <dgm:prSet/>
      <dgm:spPr/>
      <dgm:t>
        <a:bodyPr/>
        <a:lstStyle/>
        <a:p>
          <a:pPr>
            <a:lnSpc>
              <a:spcPct val="100000"/>
            </a:lnSpc>
          </a:pPr>
          <a:r>
            <a:rPr lang="en-US"/>
            <a:t>–  A Total of  3,125 locator Kiosks will be installed in all of the stores</a:t>
          </a:r>
        </a:p>
      </dgm:t>
    </dgm:pt>
    <dgm:pt modelId="{6420864F-364C-4B3D-B2C3-60170EDB95E5}" type="parTrans" cxnId="{E6DFD302-29D4-4597-8E3F-21DC7C75E8E5}">
      <dgm:prSet/>
      <dgm:spPr/>
      <dgm:t>
        <a:bodyPr/>
        <a:lstStyle/>
        <a:p>
          <a:endParaRPr lang="en-US"/>
        </a:p>
      </dgm:t>
    </dgm:pt>
    <dgm:pt modelId="{D716F939-E87A-449A-AE40-2089C1E6893B}" type="sibTrans" cxnId="{E6DFD302-29D4-4597-8E3F-21DC7C75E8E5}">
      <dgm:prSet/>
      <dgm:spPr/>
      <dgm:t>
        <a:bodyPr/>
        <a:lstStyle/>
        <a:p>
          <a:endParaRPr lang="en-US"/>
        </a:p>
      </dgm:t>
    </dgm:pt>
    <dgm:pt modelId="{05321CA6-BBC7-48E1-92AF-4CDDAF09BCAD}">
      <dgm:prSet/>
      <dgm:spPr/>
      <dgm:t>
        <a:bodyPr/>
        <a:lstStyle/>
        <a:p>
          <a:pPr>
            <a:lnSpc>
              <a:spcPct val="100000"/>
            </a:lnSpc>
          </a:pPr>
          <a:r>
            <a:rPr lang="en-US"/>
            <a:t>– A report of all finding found during the focus groups</a:t>
          </a:r>
        </a:p>
      </dgm:t>
    </dgm:pt>
    <dgm:pt modelId="{4716BC46-80B6-4EE1-AC6D-DFD0698E33ED}" type="parTrans" cxnId="{B16043F3-2FC7-41AE-A405-8099427A2D44}">
      <dgm:prSet/>
      <dgm:spPr/>
      <dgm:t>
        <a:bodyPr/>
        <a:lstStyle/>
        <a:p>
          <a:endParaRPr lang="en-US"/>
        </a:p>
      </dgm:t>
    </dgm:pt>
    <dgm:pt modelId="{A0B33D0C-36D3-486F-8B20-2A46A96A119C}" type="sibTrans" cxnId="{B16043F3-2FC7-41AE-A405-8099427A2D44}">
      <dgm:prSet/>
      <dgm:spPr/>
      <dgm:t>
        <a:bodyPr/>
        <a:lstStyle/>
        <a:p>
          <a:endParaRPr lang="en-US"/>
        </a:p>
      </dgm:t>
    </dgm:pt>
    <dgm:pt modelId="{7D0CE51E-C2EB-4339-A89F-CE67A5A64750}" type="pres">
      <dgm:prSet presAssocID="{83D100FD-CD90-46EC-BE0D-CECAA4754E59}" presName="root" presStyleCnt="0">
        <dgm:presLayoutVars>
          <dgm:dir/>
          <dgm:resizeHandles val="exact"/>
        </dgm:presLayoutVars>
      </dgm:prSet>
      <dgm:spPr/>
    </dgm:pt>
    <dgm:pt modelId="{CF8B73F2-1087-4B62-B571-AC1723301237}" type="pres">
      <dgm:prSet presAssocID="{80F34174-C2A5-426C-9575-41BEBA8E143D}" presName="compNode" presStyleCnt="0"/>
      <dgm:spPr/>
    </dgm:pt>
    <dgm:pt modelId="{869FA154-5AA1-439C-95FA-B3B4E484CD57}" type="pres">
      <dgm:prSet presAssocID="{80F34174-C2A5-426C-9575-41BEBA8E143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46C61B1B-E44B-4E42-A51D-8540CFE9BE6C}" type="pres">
      <dgm:prSet presAssocID="{80F34174-C2A5-426C-9575-41BEBA8E143D}" presName="spaceRect" presStyleCnt="0"/>
      <dgm:spPr/>
    </dgm:pt>
    <dgm:pt modelId="{708FD56D-D2F5-47DF-85CC-566ECC48685E}" type="pres">
      <dgm:prSet presAssocID="{80F34174-C2A5-426C-9575-41BEBA8E143D}" presName="textRect" presStyleLbl="revTx" presStyleIdx="0" presStyleCnt="6">
        <dgm:presLayoutVars>
          <dgm:chMax val="1"/>
          <dgm:chPref val="1"/>
        </dgm:presLayoutVars>
      </dgm:prSet>
      <dgm:spPr/>
    </dgm:pt>
    <dgm:pt modelId="{A6E2F9D1-9213-420C-98C4-CF9DEFCC206E}" type="pres">
      <dgm:prSet presAssocID="{D6476BAC-D67F-4A5D-A8C3-CF6181526CE5}" presName="sibTrans" presStyleCnt="0"/>
      <dgm:spPr/>
    </dgm:pt>
    <dgm:pt modelId="{F00A5D4C-8EA5-4CDE-9D15-325835D70E5A}" type="pres">
      <dgm:prSet presAssocID="{EBFBAD85-C1AB-42F9-871C-B09FEF1EC9C2}" presName="compNode" presStyleCnt="0"/>
      <dgm:spPr/>
    </dgm:pt>
    <dgm:pt modelId="{91FF0B58-D96F-4242-85D9-47F1CF204F93}" type="pres">
      <dgm:prSet presAssocID="{EBFBAD85-C1AB-42F9-871C-B09FEF1EC9C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ck"/>
        </a:ext>
      </dgm:extLst>
    </dgm:pt>
    <dgm:pt modelId="{1D59D8CF-AA2E-485C-A77A-77E2115EA1C0}" type="pres">
      <dgm:prSet presAssocID="{EBFBAD85-C1AB-42F9-871C-B09FEF1EC9C2}" presName="spaceRect" presStyleCnt="0"/>
      <dgm:spPr/>
    </dgm:pt>
    <dgm:pt modelId="{58E7F904-48EC-443D-A47C-BB378023CF9E}" type="pres">
      <dgm:prSet presAssocID="{EBFBAD85-C1AB-42F9-871C-B09FEF1EC9C2}" presName="textRect" presStyleLbl="revTx" presStyleIdx="1" presStyleCnt="6">
        <dgm:presLayoutVars>
          <dgm:chMax val="1"/>
          <dgm:chPref val="1"/>
        </dgm:presLayoutVars>
      </dgm:prSet>
      <dgm:spPr/>
    </dgm:pt>
    <dgm:pt modelId="{CE65A23E-9CE1-4A3F-9FBF-0FBB6706696F}" type="pres">
      <dgm:prSet presAssocID="{CE950BB3-65E0-4537-B484-80376B32DD53}" presName="sibTrans" presStyleCnt="0"/>
      <dgm:spPr/>
    </dgm:pt>
    <dgm:pt modelId="{9732B81D-FCEC-48D1-BC72-6149D42113A6}" type="pres">
      <dgm:prSet presAssocID="{B8EED3EE-0456-469F-9ACB-3E7FCFD59646}" presName="compNode" presStyleCnt="0"/>
      <dgm:spPr/>
    </dgm:pt>
    <dgm:pt modelId="{CE2D68D2-8758-460C-8442-04DEE5D8B9D0}" type="pres">
      <dgm:prSet presAssocID="{B8EED3EE-0456-469F-9ACB-3E7FCFD5964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1CD0C5B5-3980-4B5F-96E9-8B8476960E7B}" type="pres">
      <dgm:prSet presAssocID="{B8EED3EE-0456-469F-9ACB-3E7FCFD59646}" presName="spaceRect" presStyleCnt="0"/>
      <dgm:spPr/>
    </dgm:pt>
    <dgm:pt modelId="{EE8C6250-0A2C-45D5-9FF3-96012BC3A5F6}" type="pres">
      <dgm:prSet presAssocID="{B8EED3EE-0456-469F-9ACB-3E7FCFD59646}" presName="textRect" presStyleLbl="revTx" presStyleIdx="2" presStyleCnt="6">
        <dgm:presLayoutVars>
          <dgm:chMax val="1"/>
          <dgm:chPref val="1"/>
        </dgm:presLayoutVars>
      </dgm:prSet>
      <dgm:spPr/>
    </dgm:pt>
    <dgm:pt modelId="{ADF461E3-6BE1-4287-939E-62A4BD0404B1}" type="pres">
      <dgm:prSet presAssocID="{71E6F0DB-AB83-4B09-B42C-4845493D9A50}" presName="sibTrans" presStyleCnt="0"/>
      <dgm:spPr/>
    </dgm:pt>
    <dgm:pt modelId="{A6F0668B-8CBB-46CC-A1C1-F1E857275EB1}" type="pres">
      <dgm:prSet presAssocID="{D5CCCAE0-6B06-4232-930C-BDE358E94F98}" presName="compNode" presStyleCnt="0"/>
      <dgm:spPr/>
    </dgm:pt>
    <dgm:pt modelId="{57EAFEDF-8D10-4E6B-B9F2-77C41325ACC9}" type="pres">
      <dgm:prSet presAssocID="{D5CCCAE0-6B06-4232-930C-BDE358E94F9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l center"/>
        </a:ext>
      </dgm:extLst>
    </dgm:pt>
    <dgm:pt modelId="{BFFA3918-7A8F-4F58-BB55-C7B8C72718A2}" type="pres">
      <dgm:prSet presAssocID="{D5CCCAE0-6B06-4232-930C-BDE358E94F98}" presName="spaceRect" presStyleCnt="0"/>
      <dgm:spPr/>
    </dgm:pt>
    <dgm:pt modelId="{A98134F4-3A46-4DF5-9994-345A917C6DF8}" type="pres">
      <dgm:prSet presAssocID="{D5CCCAE0-6B06-4232-930C-BDE358E94F98}" presName="textRect" presStyleLbl="revTx" presStyleIdx="3" presStyleCnt="6">
        <dgm:presLayoutVars>
          <dgm:chMax val="1"/>
          <dgm:chPref val="1"/>
        </dgm:presLayoutVars>
      </dgm:prSet>
      <dgm:spPr/>
    </dgm:pt>
    <dgm:pt modelId="{61498DA7-6306-4E80-B5CA-124B32CCC308}" type="pres">
      <dgm:prSet presAssocID="{D6563EA4-3B29-4936-BC0E-0C5FC2B1ADF2}" presName="sibTrans" presStyleCnt="0"/>
      <dgm:spPr/>
    </dgm:pt>
    <dgm:pt modelId="{E762BEDF-AE97-4BAE-9870-44FB33585EB2}" type="pres">
      <dgm:prSet presAssocID="{335806DF-B06D-4AEF-8DB4-E401947B4E68}" presName="compNode" presStyleCnt="0"/>
      <dgm:spPr/>
    </dgm:pt>
    <dgm:pt modelId="{9E5551CC-1546-48CC-AA00-AB70070BFEC6}" type="pres">
      <dgm:prSet presAssocID="{335806DF-B06D-4AEF-8DB4-E401947B4E6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ker"/>
        </a:ext>
      </dgm:extLst>
    </dgm:pt>
    <dgm:pt modelId="{1059E310-06EB-4A81-95CC-4BFBDD9AB485}" type="pres">
      <dgm:prSet presAssocID="{335806DF-B06D-4AEF-8DB4-E401947B4E68}" presName="spaceRect" presStyleCnt="0"/>
      <dgm:spPr/>
    </dgm:pt>
    <dgm:pt modelId="{A597C05E-F27D-435D-837E-5F93FF81F038}" type="pres">
      <dgm:prSet presAssocID="{335806DF-B06D-4AEF-8DB4-E401947B4E68}" presName="textRect" presStyleLbl="revTx" presStyleIdx="4" presStyleCnt="6">
        <dgm:presLayoutVars>
          <dgm:chMax val="1"/>
          <dgm:chPref val="1"/>
        </dgm:presLayoutVars>
      </dgm:prSet>
      <dgm:spPr/>
    </dgm:pt>
    <dgm:pt modelId="{2FCEAE6C-D383-4B64-A900-FC5383A10C30}" type="pres">
      <dgm:prSet presAssocID="{D716F939-E87A-449A-AE40-2089C1E6893B}" presName="sibTrans" presStyleCnt="0"/>
      <dgm:spPr/>
    </dgm:pt>
    <dgm:pt modelId="{44D7594B-C838-4585-8C21-63D4F4053654}" type="pres">
      <dgm:prSet presAssocID="{05321CA6-BBC7-48E1-92AF-4CDDAF09BCAD}" presName="compNode" presStyleCnt="0"/>
      <dgm:spPr/>
    </dgm:pt>
    <dgm:pt modelId="{91F1CBAA-EBA1-435D-9F2D-C28CDDBAEE6A}" type="pres">
      <dgm:prSet presAssocID="{05321CA6-BBC7-48E1-92AF-4CDDAF09BCA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gnifying glass"/>
        </a:ext>
      </dgm:extLst>
    </dgm:pt>
    <dgm:pt modelId="{C53B5F75-A0CB-4608-BC3F-730198D28325}" type="pres">
      <dgm:prSet presAssocID="{05321CA6-BBC7-48E1-92AF-4CDDAF09BCAD}" presName="spaceRect" presStyleCnt="0"/>
      <dgm:spPr/>
    </dgm:pt>
    <dgm:pt modelId="{E0C6D074-82AE-4801-ACAB-FB7B326A5B9E}" type="pres">
      <dgm:prSet presAssocID="{05321CA6-BBC7-48E1-92AF-4CDDAF09BCAD}" presName="textRect" presStyleLbl="revTx" presStyleIdx="5" presStyleCnt="6">
        <dgm:presLayoutVars>
          <dgm:chMax val="1"/>
          <dgm:chPref val="1"/>
        </dgm:presLayoutVars>
      </dgm:prSet>
      <dgm:spPr/>
    </dgm:pt>
  </dgm:ptLst>
  <dgm:cxnLst>
    <dgm:cxn modelId="{8957C701-8EAB-4CA4-8498-94867BC6C676}" type="presOf" srcId="{05321CA6-BBC7-48E1-92AF-4CDDAF09BCAD}" destId="{E0C6D074-82AE-4801-ACAB-FB7B326A5B9E}" srcOrd="0" destOrd="0" presId="urn:microsoft.com/office/officeart/2018/2/layout/IconLabelList"/>
    <dgm:cxn modelId="{E6DFD302-29D4-4597-8E3F-21DC7C75E8E5}" srcId="{83D100FD-CD90-46EC-BE0D-CECAA4754E59}" destId="{335806DF-B06D-4AEF-8DB4-E401947B4E68}" srcOrd="4" destOrd="0" parTransId="{6420864F-364C-4B3D-B2C3-60170EDB95E5}" sibTransId="{D716F939-E87A-449A-AE40-2089C1E6893B}"/>
    <dgm:cxn modelId="{32B31A0E-6B6E-4476-8308-20FACB8F87BD}" type="presOf" srcId="{D5CCCAE0-6B06-4232-930C-BDE358E94F98}" destId="{A98134F4-3A46-4DF5-9994-345A917C6DF8}" srcOrd="0" destOrd="0" presId="urn:microsoft.com/office/officeart/2018/2/layout/IconLabelList"/>
    <dgm:cxn modelId="{78C63D0F-BA61-47BA-8E11-A50E398EAB10}" type="presOf" srcId="{80F34174-C2A5-426C-9575-41BEBA8E143D}" destId="{708FD56D-D2F5-47DF-85CC-566ECC48685E}" srcOrd="0" destOrd="0" presId="urn:microsoft.com/office/officeart/2018/2/layout/IconLabelList"/>
    <dgm:cxn modelId="{8845FD10-2150-418F-A38A-1E0386457960}" type="presOf" srcId="{335806DF-B06D-4AEF-8DB4-E401947B4E68}" destId="{A597C05E-F27D-435D-837E-5F93FF81F038}" srcOrd="0" destOrd="0" presId="urn:microsoft.com/office/officeart/2018/2/layout/IconLabelList"/>
    <dgm:cxn modelId="{DA1E193B-F424-4DD6-B612-C5322C3CA08B}" srcId="{83D100FD-CD90-46EC-BE0D-CECAA4754E59}" destId="{80F34174-C2A5-426C-9575-41BEBA8E143D}" srcOrd="0" destOrd="0" parTransId="{367E3CD0-31D7-4AAC-99B4-892114BA8B1C}" sibTransId="{D6476BAC-D67F-4A5D-A8C3-CF6181526CE5}"/>
    <dgm:cxn modelId="{1798FC3C-02FF-4613-B698-D372AAFB4758}" type="presOf" srcId="{EBFBAD85-C1AB-42F9-871C-B09FEF1EC9C2}" destId="{58E7F904-48EC-443D-A47C-BB378023CF9E}" srcOrd="0" destOrd="0" presId="urn:microsoft.com/office/officeart/2018/2/layout/IconLabelList"/>
    <dgm:cxn modelId="{8DCBDC5F-9877-4EAA-A580-ECD4155BCA48}" srcId="{83D100FD-CD90-46EC-BE0D-CECAA4754E59}" destId="{B8EED3EE-0456-469F-9ACB-3E7FCFD59646}" srcOrd="2" destOrd="0" parTransId="{CFE78D9A-6CAB-412E-86D2-8C9AF82B6DAB}" sibTransId="{71E6F0DB-AB83-4B09-B42C-4845493D9A50}"/>
    <dgm:cxn modelId="{B2846361-1A83-4709-8844-B460E36161E0}" srcId="{83D100FD-CD90-46EC-BE0D-CECAA4754E59}" destId="{EBFBAD85-C1AB-42F9-871C-B09FEF1EC9C2}" srcOrd="1" destOrd="0" parTransId="{C499A696-C175-4BCE-AA36-1356905B7AA6}" sibTransId="{CE950BB3-65E0-4537-B484-80376B32DD53}"/>
    <dgm:cxn modelId="{21B13B45-BDEE-468C-A3BF-27D7C335FDBA}" type="presOf" srcId="{83D100FD-CD90-46EC-BE0D-CECAA4754E59}" destId="{7D0CE51E-C2EB-4339-A89F-CE67A5A64750}" srcOrd="0" destOrd="0" presId="urn:microsoft.com/office/officeart/2018/2/layout/IconLabelList"/>
    <dgm:cxn modelId="{47764048-CE15-48CC-AD6E-F7389858C519}" type="presOf" srcId="{B8EED3EE-0456-469F-9ACB-3E7FCFD59646}" destId="{EE8C6250-0A2C-45D5-9FF3-96012BC3A5F6}" srcOrd="0" destOrd="0" presId="urn:microsoft.com/office/officeart/2018/2/layout/IconLabelList"/>
    <dgm:cxn modelId="{3A5B047F-35B9-437A-8B14-F78CF8CE0A9C}" srcId="{83D100FD-CD90-46EC-BE0D-CECAA4754E59}" destId="{D5CCCAE0-6B06-4232-930C-BDE358E94F98}" srcOrd="3" destOrd="0" parTransId="{0D09B6A6-65AF-48EC-9C66-4971E67F4EDC}" sibTransId="{D6563EA4-3B29-4936-BC0E-0C5FC2B1ADF2}"/>
    <dgm:cxn modelId="{B16043F3-2FC7-41AE-A405-8099427A2D44}" srcId="{83D100FD-CD90-46EC-BE0D-CECAA4754E59}" destId="{05321CA6-BBC7-48E1-92AF-4CDDAF09BCAD}" srcOrd="5" destOrd="0" parTransId="{4716BC46-80B6-4EE1-AC6D-DFD0698E33ED}" sibTransId="{A0B33D0C-36D3-486F-8B20-2A46A96A119C}"/>
    <dgm:cxn modelId="{BD0ED414-3606-4231-A5D9-284BA2336358}" type="presParOf" srcId="{7D0CE51E-C2EB-4339-A89F-CE67A5A64750}" destId="{CF8B73F2-1087-4B62-B571-AC1723301237}" srcOrd="0" destOrd="0" presId="urn:microsoft.com/office/officeart/2018/2/layout/IconLabelList"/>
    <dgm:cxn modelId="{79826293-054D-4665-B62A-645B71097AE7}" type="presParOf" srcId="{CF8B73F2-1087-4B62-B571-AC1723301237}" destId="{869FA154-5AA1-439C-95FA-B3B4E484CD57}" srcOrd="0" destOrd="0" presId="urn:microsoft.com/office/officeart/2018/2/layout/IconLabelList"/>
    <dgm:cxn modelId="{912E4B0D-031C-448E-A0BC-04BBA4C7FAE4}" type="presParOf" srcId="{CF8B73F2-1087-4B62-B571-AC1723301237}" destId="{46C61B1B-E44B-4E42-A51D-8540CFE9BE6C}" srcOrd="1" destOrd="0" presId="urn:microsoft.com/office/officeart/2018/2/layout/IconLabelList"/>
    <dgm:cxn modelId="{9206E1DE-8D0D-410D-A3CA-A5A3A1A2E22A}" type="presParOf" srcId="{CF8B73F2-1087-4B62-B571-AC1723301237}" destId="{708FD56D-D2F5-47DF-85CC-566ECC48685E}" srcOrd="2" destOrd="0" presId="urn:microsoft.com/office/officeart/2018/2/layout/IconLabelList"/>
    <dgm:cxn modelId="{1D42D8E9-7BB1-4541-B22C-31A2BF3741CF}" type="presParOf" srcId="{7D0CE51E-C2EB-4339-A89F-CE67A5A64750}" destId="{A6E2F9D1-9213-420C-98C4-CF9DEFCC206E}" srcOrd="1" destOrd="0" presId="urn:microsoft.com/office/officeart/2018/2/layout/IconLabelList"/>
    <dgm:cxn modelId="{94A035A8-D2A3-4D5C-B3E7-57ADB1BE0F97}" type="presParOf" srcId="{7D0CE51E-C2EB-4339-A89F-CE67A5A64750}" destId="{F00A5D4C-8EA5-4CDE-9D15-325835D70E5A}" srcOrd="2" destOrd="0" presId="urn:microsoft.com/office/officeart/2018/2/layout/IconLabelList"/>
    <dgm:cxn modelId="{A5E3F73D-1E7E-471D-A883-B5626AF9D343}" type="presParOf" srcId="{F00A5D4C-8EA5-4CDE-9D15-325835D70E5A}" destId="{91FF0B58-D96F-4242-85D9-47F1CF204F93}" srcOrd="0" destOrd="0" presId="urn:microsoft.com/office/officeart/2018/2/layout/IconLabelList"/>
    <dgm:cxn modelId="{1CB38B0B-B9C1-4677-B625-65B870D0335D}" type="presParOf" srcId="{F00A5D4C-8EA5-4CDE-9D15-325835D70E5A}" destId="{1D59D8CF-AA2E-485C-A77A-77E2115EA1C0}" srcOrd="1" destOrd="0" presId="urn:microsoft.com/office/officeart/2018/2/layout/IconLabelList"/>
    <dgm:cxn modelId="{6D3BD878-FB25-4FA1-924C-173A980430DE}" type="presParOf" srcId="{F00A5D4C-8EA5-4CDE-9D15-325835D70E5A}" destId="{58E7F904-48EC-443D-A47C-BB378023CF9E}" srcOrd="2" destOrd="0" presId="urn:microsoft.com/office/officeart/2018/2/layout/IconLabelList"/>
    <dgm:cxn modelId="{ADA3C03C-75C3-4F34-84FC-14A1D219B7A1}" type="presParOf" srcId="{7D0CE51E-C2EB-4339-A89F-CE67A5A64750}" destId="{CE65A23E-9CE1-4A3F-9FBF-0FBB6706696F}" srcOrd="3" destOrd="0" presId="urn:microsoft.com/office/officeart/2018/2/layout/IconLabelList"/>
    <dgm:cxn modelId="{858833C4-100D-44B8-A88B-FFBA6E9020A9}" type="presParOf" srcId="{7D0CE51E-C2EB-4339-A89F-CE67A5A64750}" destId="{9732B81D-FCEC-48D1-BC72-6149D42113A6}" srcOrd="4" destOrd="0" presId="urn:microsoft.com/office/officeart/2018/2/layout/IconLabelList"/>
    <dgm:cxn modelId="{07C7B93E-C082-4381-AA24-00EE1FAF3142}" type="presParOf" srcId="{9732B81D-FCEC-48D1-BC72-6149D42113A6}" destId="{CE2D68D2-8758-460C-8442-04DEE5D8B9D0}" srcOrd="0" destOrd="0" presId="urn:microsoft.com/office/officeart/2018/2/layout/IconLabelList"/>
    <dgm:cxn modelId="{D91F17B2-4D24-4DE7-A6E5-E5D35ED5F870}" type="presParOf" srcId="{9732B81D-FCEC-48D1-BC72-6149D42113A6}" destId="{1CD0C5B5-3980-4B5F-96E9-8B8476960E7B}" srcOrd="1" destOrd="0" presId="urn:microsoft.com/office/officeart/2018/2/layout/IconLabelList"/>
    <dgm:cxn modelId="{744E23EB-B841-43B7-9D9A-F4EE743F6F54}" type="presParOf" srcId="{9732B81D-FCEC-48D1-BC72-6149D42113A6}" destId="{EE8C6250-0A2C-45D5-9FF3-96012BC3A5F6}" srcOrd="2" destOrd="0" presId="urn:microsoft.com/office/officeart/2018/2/layout/IconLabelList"/>
    <dgm:cxn modelId="{77FE8ADA-CC88-4FBE-AB2C-F5F4977AD78F}" type="presParOf" srcId="{7D0CE51E-C2EB-4339-A89F-CE67A5A64750}" destId="{ADF461E3-6BE1-4287-939E-62A4BD0404B1}" srcOrd="5" destOrd="0" presId="urn:microsoft.com/office/officeart/2018/2/layout/IconLabelList"/>
    <dgm:cxn modelId="{CA42DBE4-DEBA-4E02-8A11-C42B9BDC012F}" type="presParOf" srcId="{7D0CE51E-C2EB-4339-A89F-CE67A5A64750}" destId="{A6F0668B-8CBB-46CC-A1C1-F1E857275EB1}" srcOrd="6" destOrd="0" presId="urn:microsoft.com/office/officeart/2018/2/layout/IconLabelList"/>
    <dgm:cxn modelId="{42F304E3-671A-47AC-B3AF-8F6B7AD7CF00}" type="presParOf" srcId="{A6F0668B-8CBB-46CC-A1C1-F1E857275EB1}" destId="{57EAFEDF-8D10-4E6B-B9F2-77C41325ACC9}" srcOrd="0" destOrd="0" presId="urn:microsoft.com/office/officeart/2018/2/layout/IconLabelList"/>
    <dgm:cxn modelId="{C570750E-ABF0-466B-8334-FB162A2018A7}" type="presParOf" srcId="{A6F0668B-8CBB-46CC-A1C1-F1E857275EB1}" destId="{BFFA3918-7A8F-4F58-BB55-C7B8C72718A2}" srcOrd="1" destOrd="0" presId="urn:microsoft.com/office/officeart/2018/2/layout/IconLabelList"/>
    <dgm:cxn modelId="{4A71E918-7FEA-4533-88CD-6AAE3A7EC13A}" type="presParOf" srcId="{A6F0668B-8CBB-46CC-A1C1-F1E857275EB1}" destId="{A98134F4-3A46-4DF5-9994-345A917C6DF8}" srcOrd="2" destOrd="0" presId="urn:microsoft.com/office/officeart/2018/2/layout/IconLabelList"/>
    <dgm:cxn modelId="{B133A137-8B73-452C-83D3-E7298A6A7052}" type="presParOf" srcId="{7D0CE51E-C2EB-4339-A89F-CE67A5A64750}" destId="{61498DA7-6306-4E80-B5CA-124B32CCC308}" srcOrd="7" destOrd="0" presId="urn:microsoft.com/office/officeart/2018/2/layout/IconLabelList"/>
    <dgm:cxn modelId="{34024BE2-910A-4F0E-9C12-E99E6EE7574E}" type="presParOf" srcId="{7D0CE51E-C2EB-4339-A89F-CE67A5A64750}" destId="{E762BEDF-AE97-4BAE-9870-44FB33585EB2}" srcOrd="8" destOrd="0" presId="urn:microsoft.com/office/officeart/2018/2/layout/IconLabelList"/>
    <dgm:cxn modelId="{61651664-6814-47DB-A916-C096A5455551}" type="presParOf" srcId="{E762BEDF-AE97-4BAE-9870-44FB33585EB2}" destId="{9E5551CC-1546-48CC-AA00-AB70070BFEC6}" srcOrd="0" destOrd="0" presId="urn:microsoft.com/office/officeart/2018/2/layout/IconLabelList"/>
    <dgm:cxn modelId="{5E7A3CC1-AC1E-4FB3-BA0E-268F578ABDE2}" type="presParOf" srcId="{E762BEDF-AE97-4BAE-9870-44FB33585EB2}" destId="{1059E310-06EB-4A81-95CC-4BFBDD9AB485}" srcOrd="1" destOrd="0" presId="urn:microsoft.com/office/officeart/2018/2/layout/IconLabelList"/>
    <dgm:cxn modelId="{950A1BA5-23A2-437D-8F48-B7721D29E0FA}" type="presParOf" srcId="{E762BEDF-AE97-4BAE-9870-44FB33585EB2}" destId="{A597C05E-F27D-435D-837E-5F93FF81F038}" srcOrd="2" destOrd="0" presId="urn:microsoft.com/office/officeart/2018/2/layout/IconLabelList"/>
    <dgm:cxn modelId="{005870FB-9426-4FC5-BC0A-15177CCB3734}" type="presParOf" srcId="{7D0CE51E-C2EB-4339-A89F-CE67A5A64750}" destId="{2FCEAE6C-D383-4B64-A900-FC5383A10C30}" srcOrd="9" destOrd="0" presId="urn:microsoft.com/office/officeart/2018/2/layout/IconLabelList"/>
    <dgm:cxn modelId="{4056CB3E-40C0-43F5-8540-50040791EF86}" type="presParOf" srcId="{7D0CE51E-C2EB-4339-A89F-CE67A5A64750}" destId="{44D7594B-C838-4585-8C21-63D4F4053654}" srcOrd="10" destOrd="0" presId="urn:microsoft.com/office/officeart/2018/2/layout/IconLabelList"/>
    <dgm:cxn modelId="{758D1241-3A57-4EAC-A926-B61B64B9A73E}" type="presParOf" srcId="{44D7594B-C838-4585-8C21-63D4F4053654}" destId="{91F1CBAA-EBA1-435D-9F2D-C28CDDBAEE6A}" srcOrd="0" destOrd="0" presId="urn:microsoft.com/office/officeart/2018/2/layout/IconLabelList"/>
    <dgm:cxn modelId="{B1E45DC0-1536-49CB-8E3C-483AE6E59228}" type="presParOf" srcId="{44D7594B-C838-4585-8C21-63D4F4053654}" destId="{C53B5F75-A0CB-4608-BC3F-730198D28325}" srcOrd="1" destOrd="0" presId="urn:microsoft.com/office/officeart/2018/2/layout/IconLabelList"/>
    <dgm:cxn modelId="{BA220A8C-0547-46A6-A14B-BF4D7E470FCE}" type="presParOf" srcId="{44D7594B-C838-4585-8C21-63D4F4053654}" destId="{E0C6D074-82AE-4801-ACAB-FB7B326A5B9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0ECF23-272D-F64D-AB3E-D2EE13DD7BFB}">
      <dsp:nvSpPr>
        <dsp:cNvPr id="0" name=""/>
        <dsp:cNvSpPr/>
      </dsp:nvSpPr>
      <dsp:spPr>
        <a:xfrm>
          <a:off x="0" y="65477"/>
          <a:ext cx="8891859" cy="7605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t>Objective 1: To design and produce a Locator Kiosk</a:t>
          </a:r>
          <a:endParaRPr lang="en-US" sz="2000" kern="1200"/>
        </a:p>
      </dsp:txBody>
      <dsp:txXfrm>
        <a:off x="37125" y="102602"/>
        <a:ext cx="8817609" cy="686250"/>
      </dsp:txXfrm>
    </dsp:sp>
    <dsp:sp modelId="{488A5492-8F69-D540-AE89-ABDE5F6C3576}">
      <dsp:nvSpPr>
        <dsp:cNvPr id="0" name=""/>
        <dsp:cNvSpPr/>
      </dsp:nvSpPr>
      <dsp:spPr>
        <a:xfrm>
          <a:off x="0" y="883577"/>
          <a:ext cx="8891859" cy="7605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t>Objective 2: To create a software and user interface that will communicate with the Inner City Supercentre Database</a:t>
          </a:r>
          <a:endParaRPr lang="en-US" sz="2000" kern="1200"/>
        </a:p>
      </dsp:txBody>
      <dsp:txXfrm>
        <a:off x="37125" y="920702"/>
        <a:ext cx="8817609" cy="686250"/>
      </dsp:txXfrm>
    </dsp:sp>
    <dsp:sp modelId="{7DF50CF9-3948-2E44-A4DC-4D20A83FE823}">
      <dsp:nvSpPr>
        <dsp:cNvPr id="0" name=""/>
        <dsp:cNvSpPr/>
      </dsp:nvSpPr>
      <dsp:spPr>
        <a:xfrm>
          <a:off x="0" y="1701677"/>
          <a:ext cx="8891859" cy="7605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t>Objective 3:To deploy the Locator Kiosks to all of the locations provided.</a:t>
          </a:r>
          <a:endParaRPr lang="en-US" sz="2000" kern="1200"/>
        </a:p>
      </dsp:txBody>
      <dsp:txXfrm>
        <a:off x="37125" y="1738802"/>
        <a:ext cx="8817609" cy="686250"/>
      </dsp:txXfrm>
    </dsp:sp>
    <dsp:sp modelId="{83B56A84-C831-A546-A5F4-E5CBC7503D54}">
      <dsp:nvSpPr>
        <dsp:cNvPr id="0" name=""/>
        <dsp:cNvSpPr/>
      </dsp:nvSpPr>
      <dsp:spPr>
        <a:xfrm>
          <a:off x="0" y="2519777"/>
          <a:ext cx="8891859" cy="7605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t>Objective 4: Install and set up wireless access points and network devices in the stores to ensure all locator Kiosks can be connected to the internet.</a:t>
          </a:r>
          <a:endParaRPr lang="en-US" sz="2000" kern="1200"/>
        </a:p>
      </dsp:txBody>
      <dsp:txXfrm>
        <a:off x="37125" y="2556902"/>
        <a:ext cx="8817609" cy="686250"/>
      </dsp:txXfrm>
    </dsp:sp>
    <dsp:sp modelId="{40A481E9-C89A-AB42-81E1-1CFBC7E89A85}">
      <dsp:nvSpPr>
        <dsp:cNvPr id="0" name=""/>
        <dsp:cNvSpPr/>
      </dsp:nvSpPr>
      <dsp:spPr>
        <a:xfrm>
          <a:off x="0" y="3337877"/>
          <a:ext cx="8891859" cy="7605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t>Objective 5: Provide locator Kiosk  training for staff members </a:t>
          </a:r>
          <a:endParaRPr lang="en-US" sz="2000" kern="1200"/>
        </a:p>
      </dsp:txBody>
      <dsp:txXfrm>
        <a:off x="37125" y="3375002"/>
        <a:ext cx="8817609" cy="686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F98D5-770C-F54F-B8B7-B086F61B4171}">
      <dsp:nvSpPr>
        <dsp:cNvPr id="0" name=""/>
        <dsp:cNvSpPr/>
      </dsp:nvSpPr>
      <dsp:spPr>
        <a:xfrm>
          <a:off x="0" y="88642"/>
          <a:ext cx="5994400" cy="1011867"/>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 An application that will allow customers to perform item searches. These searches will give the customer the item locations, amount in stock, more information and provide an image guiding the customer to the item.</a:t>
          </a:r>
        </a:p>
      </dsp:txBody>
      <dsp:txXfrm>
        <a:off x="49395" y="138037"/>
        <a:ext cx="5895610" cy="913077"/>
      </dsp:txXfrm>
    </dsp:sp>
    <dsp:sp modelId="{E0B2340D-5433-604E-AB40-0BD8E534F343}">
      <dsp:nvSpPr>
        <dsp:cNvPr id="0" name=""/>
        <dsp:cNvSpPr/>
      </dsp:nvSpPr>
      <dsp:spPr>
        <a:xfrm>
          <a:off x="0" y="1143709"/>
          <a:ext cx="5994400" cy="1011867"/>
        </a:xfrm>
        <a:prstGeom prst="roundRect">
          <a:avLst/>
        </a:prstGeom>
        <a:solidFill>
          <a:schemeClr val="accent2">
            <a:hueOff val="1559665"/>
            <a:satOff val="8876"/>
            <a:lumOff val="2745"/>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 A Locator Kiosk that will attract the customers attention and is capable of assisting customers in multiple ways like audio input or increased accessibility through the 3.5 mm audio jack. Braille will also be included to make labels understandable for the blind</a:t>
          </a:r>
        </a:p>
      </dsp:txBody>
      <dsp:txXfrm>
        <a:off x="49395" y="1193104"/>
        <a:ext cx="5895610" cy="913077"/>
      </dsp:txXfrm>
    </dsp:sp>
    <dsp:sp modelId="{7A638527-2BB2-D348-BF6C-8BAAA43D743F}">
      <dsp:nvSpPr>
        <dsp:cNvPr id="0" name=""/>
        <dsp:cNvSpPr/>
      </dsp:nvSpPr>
      <dsp:spPr>
        <a:xfrm>
          <a:off x="0" y="2198776"/>
          <a:ext cx="5994400" cy="1011867"/>
        </a:xfrm>
        <a:prstGeom prst="roundRect">
          <a:avLst/>
        </a:prstGeom>
        <a:solidFill>
          <a:schemeClr val="accent2">
            <a:hueOff val="3119331"/>
            <a:satOff val="17752"/>
            <a:lumOff val="549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 An integrated barcode scanner will be installed into the Kiosk to allow customers to price check an item by searching the barcode in the database</a:t>
          </a:r>
        </a:p>
      </dsp:txBody>
      <dsp:txXfrm>
        <a:off x="49395" y="2248171"/>
        <a:ext cx="5895610" cy="913077"/>
      </dsp:txXfrm>
    </dsp:sp>
    <dsp:sp modelId="{E37C18D5-C5B7-9F45-90ED-7CD97FFAF860}">
      <dsp:nvSpPr>
        <dsp:cNvPr id="0" name=""/>
        <dsp:cNvSpPr/>
      </dsp:nvSpPr>
      <dsp:spPr>
        <a:xfrm>
          <a:off x="0" y="3253844"/>
          <a:ext cx="5994400" cy="1011867"/>
        </a:xfrm>
        <a:prstGeom prst="roundRect">
          <a:avLst/>
        </a:prstGeom>
        <a:solidFill>
          <a:schemeClr val="accent2">
            <a:hueOff val="4678996"/>
            <a:satOff val="26628"/>
            <a:lumOff val="8235"/>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 A wireless network will be setup with access points and switches to ensure that the kiosks are always connected.</a:t>
          </a:r>
        </a:p>
      </dsp:txBody>
      <dsp:txXfrm>
        <a:off x="49395" y="3303239"/>
        <a:ext cx="5895610" cy="913077"/>
      </dsp:txXfrm>
    </dsp:sp>
    <dsp:sp modelId="{F1DC484A-ED50-104A-8A3C-2BEF10F84C8D}">
      <dsp:nvSpPr>
        <dsp:cNvPr id="0" name=""/>
        <dsp:cNvSpPr/>
      </dsp:nvSpPr>
      <dsp:spPr>
        <a:xfrm>
          <a:off x="0" y="4308911"/>
          <a:ext cx="5994400" cy="1011867"/>
        </a:xfrm>
        <a:prstGeom prst="roundRect">
          <a:avLst/>
        </a:prstGeom>
        <a:solidFill>
          <a:schemeClr val="accent2">
            <a:hueOff val="6238661"/>
            <a:satOff val="35504"/>
            <a:lumOff val="1098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 Kiosks will be spaced to accommodate the 25ft minimum distance between them.</a:t>
          </a:r>
        </a:p>
      </dsp:txBody>
      <dsp:txXfrm>
        <a:off x="49395" y="4358306"/>
        <a:ext cx="5895610" cy="9130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FA154-5AA1-439C-95FA-B3B4E484CD57}">
      <dsp:nvSpPr>
        <dsp:cNvPr id="0" name=""/>
        <dsp:cNvSpPr/>
      </dsp:nvSpPr>
      <dsp:spPr>
        <a:xfrm>
          <a:off x="495262" y="468722"/>
          <a:ext cx="802880" cy="8028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08FD56D-D2F5-47DF-85CC-566ECC48685E}">
      <dsp:nvSpPr>
        <dsp:cNvPr id="0" name=""/>
        <dsp:cNvSpPr/>
      </dsp:nvSpPr>
      <dsp:spPr>
        <a:xfrm>
          <a:off x="4612" y="1670155"/>
          <a:ext cx="1784179" cy="145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 An application that will allow customers to perform item searches. These searches will give the customer the item locations, amount in stock, more information and provide an image guiding the customer to the item.</a:t>
          </a:r>
        </a:p>
      </dsp:txBody>
      <dsp:txXfrm>
        <a:off x="4612" y="1670155"/>
        <a:ext cx="1784179" cy="1455221"/>
      </dsp:txXfrm>
    </dsp:sp>
    <dsp:sp modelId="{CE2D68D2-8758-460C-8442-04DEE5D8B9D0}">
      <dsp:nvSpPr>
        <dsp:cNvPr id="0" name=""/>
        <dsp:cNvSpPr/>
      </dsp:nvSpPr>
      <dsp:spPr>
        <a:xfrm>
          <a:off x="2591673" y="468722"/>
          <a:ext cx="802880" cy="8028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E8C6250-0A2C-45D5-9FF3-96012BC3A5F6}">
      <dsp:nvSpPr>
        <dsp:cNvPr id="0" name=""/>
        <dsp:cNvSpPr/>
      </dsp:nvSpPr>
      <dsp:spPr>
        <a:xfrm>
          <a:off x="2101024" y="1670155"/>
          <a:ext cx="1784179" cy="145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 A Locator Kiosk that will attract the customers attention and is capable of assisting customers in multiple ways like audio input or increased accessibility through the 3.5 mm audio jack. Braille will also be included to make labels understandable for the blind</a:t>
          </a:r>
        </a:p>
      </dsp:txBody>
      <dsp:txXfrm>
        <a:off x="2101024" y="1670155"/>
        <a:ext cx="1784179" cy="1455221"/>
      </dsp:txXfrm>
    </dsp:sp>
    <dsp:sp modelId="{57EAFEDF-8D10-4E6B-B9F2-77C41325ACC9}">
      <dsp:nvSpPr>
        <dsp:cNvPr id="0" name=""/>
        <dsp:cNvSpPr/>
      </dsp:nvSpPr>
      <dsp:spPr>
        <a:xfrm>
          <a:off x="4688084" y="468722"/>
          <a:ext cx="802880" cy="8028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98134F4-3A46-4DF5-9994-345A917C6DF8}">
      <dsp:nvSpPr>
        <dsp:cNvPr id="0" name=""/>
        <dsp:cNvSpPr/>
      </dsp:nvSpPr>
      <dsp:spPr>
        <a:xfrm>
          <a:off x="4197435" y="1670155"/>
          <a:ext cx="1784179" cy="145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 An integrated barcode scanner will be installed into the Kiosk to allow customers to price check an item by searching the barcode in the database</a:t>
          </a:r>
        </a:p>
      </dsp:txBody>
      <dsp:txXfrm>
        <a:off x="4197435" y="1670155"/>
        <a:ext cx="1784179" cy="1455221"/>
      </dsp:txXfrm>
    </dsp:sp>
    <dsp:sp modelId="{9E5551CC-1546-48CC-AA00-AB70070BFEC6}">
      <dsp:nvSpPr>
        <dsp:cNvPr id="0" name=""/>
        <dsp:cNvSpPr/>
      </dsp:nvSpPr>
      <dsp:spPr>
        <a:xfrm>
          <a:off x="6784495" y="468722"/>
          <a:ext cx="802880" cy="8028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597C05E-F27D-435D-837E-5F93FF81F038}">
      <dsp:nvSpPr>
        <dsp:cNvPr id="0" name=""/>
        <dsp:cNvSpPr/>
      </dsp:nvSpPr>
      <dsp:spPr>
        <a:xfrm>
          <a:off x="6293846" y="1670155"/>
          <a:ext cx="1784179" cy="145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 A wireless network will be setup with access points and switches to ensure that the kiosks are always connected.</a:t>
          </a:r>
        </a:p>
      </dsp:txBody>
      <dsp:txXfrm>
        <a:off x="6293846" y="1670155"/>
        <a:ext cx="1784179" cy="1455221"/>
      </dsp:txXfrm>
    </dsp:sp>
    <dsp:sp modelId="{91F1CBAA-EBA1-435D-9F2D-C28CDDBAEE6A}">
      <dsp:nvSpPr>
        <dsp:cNvPr id="0" name=""/>
        <dsp:cNvSpPr/>
      </dsp:nvSpPr>
      <dsp:spPr>
        <a:xfrm>
          <a:off x="8880906" y="468722"/>
          <a:ext cx="802880" cy="8028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0C6D074-82AE-4801-ACAB-FB7B326A5B9E}">
      <dsp:nvSpPr>
        <dsp:cNvPr id="0" name=""/>
        <dsp:cNvSpPr/>
      </dsp:nvSpPr>
      <dsp:spPr>
        <a:xfrm>
          <a:off x="8390257" y="1670155"/>
          <a:ext cx="1784179" cy="145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 Kiosks will be spaced to accommodate the 25ft minimum distance between them.</a:t>
          </a:r>
        </a:p>
      </dsp:txBody>
      <dsp:txXfrm>
        <a:off x="8390257" y="1670155"/>
        <a:ext cx="1784179" cy="14552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FA154-5AA1-439C-95FA-B3B4E484CD57}">
      <dsp:nvSpPr>
        <dsp:cNvPr id="0" name=""/>
        <dsp:cNvSpPr/>
      </dsp:nvSpPr>
      <dsp:spPr>
        <a:xfrm>
          <a:off x="408777" y="926370"/>
          <a:ext cx="666035" cy="6660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08FD56D-D2F5-47DF-85CC-566ECC48685E}">
      <dsp:nvSpPr>
        <dsp:cNvPr id="0" name=""/>
        <dsp:cNvSpPr/>
      </dsp:nvSpPr>
      <dsp:spPr>
        <a:xfrm>
          <a:off x="1756" y="1853686"/>
          <a:ext cx="1480078" cy="814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 User manuals for all of the equipment will be digitally provided </a:t>
          </a:r>
        </a:p>
      </dsp:txBody>
      <dsp:txXfrm>
        <a:off x="1756" y="1853686"/>
        <a:ext cx="1480078" cy="814042"/>
      </dsp:txXfrm>
    </dsp:sp>
    <dsp:sp modelId="{91FF0B58-D96F-4242-85D9-47F1CF204F93}">
      <dsp:nvSpPr>
        <dsp:cNvPr id="0" name=""/>
        <dsp:cNvSpPr/>
      </dsp:nvSpPr>
      <dsp:spPr>
        <a:xfrm>
          <a:off x="2147869" y="926370"/>
          <a:ext cx="666035" cy="6660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8E7F904-48EC-443D-A47C-BB378023CF9E}">
      <dsp:nvSpPr>
        <dsp:cNvPr id="0" name=""/>
        <dsp:cNvSpPr/>
      </dsp:nvSpPr>
      <dsp:spPr>
        <a:xfrm>
          <a:off x="1740848" y="1853686"/>
          <a:ext cx="1480078" cy="814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 Virtual training for all staff members. This will happen for 7 days and consist of a 2 hour session in the morning and a 2 hour session in the afternoon to ensure all staff are taught. </a:t>
          </a:r>
        </a:p>
      </dsp:txBody>
      <dsp:txXfrm>
        <a:off x="1740848" y="1853686"/>
        <a:ext cx="1480078" cy="814042"/>
      </dsp:txXfrm>
    </dsp:sp>
    <dsp:sp modelId="{CE2D68D2-8758-460C-8442-04DEE5D8B9D0}">
      <dsp:nvSpPr>
        <dsp:cNvPr id="0" name=""/>
        <dsp:cNvSpPr/>
      </dsp:nvSpPr>
      <dsp:spPr>
        <a:xfrm>
          <a:off x="3886961" y="926370"/>
          <a:ext cx="666035" cy="6660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E8C6250-0A2C-45D5-9FF3-96012BC3A5F6}">
      <dsp:nvSpPr>
        <dsp:cNvPr id="0" name=""/>
        <dsp:cNvSpPr/>
      </dsp:nvSpPr>
      <dsp:spPr>
        <a:xfrm>
          <a:off x="3479940" y="1853686"/>
          <a:ext cx="1480078" cy="814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 A training guide will be made available digitally, this will help train all new staff that join the company </a:t>
          </a:r>
        </a:p>
      </dsp:txBody>
      <dsp:txXfrm>
        <a:off x="3479940" y="1853686"/>
        <a:ext cx="1480078" cy="814042"/>
      </dsp:txXfrm>
    </dsp:sp>
    <dsp:sp modelId="{57EAFEDF-8D10-4E6B-B9F2-77C41325ACC9}">
      <dsp:nvSpPr>
        <dsp:cNvPr id="0" name=""/>
        <dsp:cNvSpPr/>
      </dsp:nvSpPr>
      <dsp:spPr>
        <a:xfrm>
          <a:off x="5626053" y="926370"/>
          <a:ext cx="666035" cy="6660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98134F4-3A46-4DF5-9994-345A917C6DF8}">
      <dsp:nvSpPr>
        <dsp:cNvPr id="0" name=""/>
        <dsp:cNvSpPr/>
      </dsp:nvSpPr>
      <dsp:spPr>
        <a:xfrm>
          <a:off x="5219031" y="1853686"/>
          <a:ext cx="1480078" cy="814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 A troubleshoot guide will be made available digitally, this will assist the staff members in diagnosing any network issues.</a:t>
          </a:r>
        </a:p>
      </dsp:txBody>
      <dsp:txXfrm>
        <a:off x="5219031" y="1853686"/>
        <a:ext cx="1480078" cy="814042"/>
      </dsp:txXfrm>
    </dsp:sp>
    <dsp:sp modelId="{9E5551CC-1546-48CC-AA00-AB70070BFEC6}">
      <dsp:nvSpPr>
        <dsp:cNvPr id="0" name=""/>
        <dsp:cNvSpPr/>
      </dsp:nvSpPr>
      <dsp:spPr>
        <a:xfrm>
          <a:off x="7365145" y="926370"/>
          <a:ext cx="666035" cy="66603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597C05E-F27D-435D-837E-5F93FF81F038}">
      <dsp:nvSpPr>
        <dsp:cNvPr id="0" name=""/>
        <dsp:cNvSpPr/>
      </dsp:nvSpPr>
      <dsp:spPr>
        <a:xfrm>
          <a:off x="6958123" y="1853686"/>
          <a:ext cx="1480078" cy="814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  A Total of  3,125 locator Kiosks will be installed in all of the stores</a:t>
          </a:r>
        </a:p>
      </dsp:txBody>
      <dsp:txXfrm>
        <a:off x="6958123" y="1853686"/>
        <a:ext cx="1480078" cy="814042"/>
      </dsp:txXfrm>
    </dsp:sp>
    <dsp:sp modelId="{91F1CBAA-EBA1-435D-9F2D-C28CDDBAEE6A}">
      <dsp:nvSpPr>
        <dsp:cNvPr id="0" name=""/>
        <dsp:cNvSpPr/>
      </dsp:nvSpPr>
      <dsp:spPr>
        <a:xfrm>
          <a:off x="9104236" y="926370"/>
          <a:ext cx="666035" cy="66603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0C6D074-82AE-4801-ACAB-FB7B326A5B9E}">
      <dsp:nvSpPr>
        <dsp:cNvPr id="0" name=""/>
        <dsp:cNvSpPr/>
      </dsp:nvSpPr>
      <dsp:spPr>
        <a:xfrm>
          <a:off x="8697215" y="1853686"/>
          <a:ext cx="1480078" cy="814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 A report of all finding found during the focus groups</a:t>
          </a:r>
        </a:p>
      </dsp:txBody>
      <dsp:txXfrm>
        <a:off x="8697215" y="1853686"/>
        <a:ext cx="1480078" cy="81404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8/21/2022</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34D819-9F07-4261-B09B-9E467E5D9002}" type="datetimeFigureOut">
              <a:rPr lang="en-US" dirty="0"/>
              <a:t>8/21/2022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34D819-9F07-4261-B09B-9E467E5D9002}" type="datetimeFigureOut">
              <a:rPr lang="en-US" dirty="0"/>
              <a:t>8/21/2022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34D819-9F07-4261-B09B-9E467E5D9002}" type="datetimeFigureOut">
              <a:rPr lang="en-US" dirty="0"/>
              <a:t>8/21/2022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8/21/2022</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34D819-9F07-4261-B09B-9E467E5D9002}" type="datetimeFigureOut">
              <a:rPr lang="en-US" dirty="0"/>
              <a:t>8/21/2022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34D819-9F07-4261-B09B-9E467E5D9002}" type="datetimeFigureOut">
              <a:rPr lang="en-US" dirty="0"/>
              <a:t>8/21/2022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34D819-9F07-4261-B09B-9E467E5D9002}" type="datetimeFigureOut">
              <a:rPr lang="en-US" dirty="0"/>
              <a:t>8/21/2022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8/21/2022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8/21/2022</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8/21/2022</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8/21/2022</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ommons.wikimedia.org/wiki/File:Jamaica_Av_Queens_Bl_td_(2018-07-01)_06_-_Wendy's_Kiosks.jpg"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flickr.com/photos/qubodup/16258492451"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publicdomainpictures.net/en/view-image.php?image=266332&amp;picture=network-totally-001"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tackoverflow.com/questions/14306446/best-way-to-implement-day-view-schedule-android-ui"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technofaq.org/posts/2019/12/4-levels-of-software-testing-advantages/" TargetMode="External"/><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academy.hsoub.com/certificates/comptia/%D9%88%D8%AD%D8%AF%D8%A9-%D8%A7%D9%84%D9%85%D8%B9%D8%A7%D9%84%D8%AC%D8%A9-%D8%A7%D9%84%D9%85%D8%B1%D9%83%D8%B2%D9%8A%D8%A9-r58/"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technofaq.org/posts/2020/10/why-employee-training-is-the-best-investment-you-could-make/"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mailto:Wedesign@gmail.com" TargetMode="External"/><Relationship Id="rId2" Type="http://schemas.openxmlformats.org/officeDocument/2006/relationships/hyperlink" Target="mailto:Frost@gmail.com" TargetMode="External"/><Relationship Id="rId1" Type="http://schemas.openxmlformats.org/officeDocument/2006/relationships/slideLayout" Target="../slideLayouts/slideLayout2.xml"/><Relationship Id="rId4" Type="http://schemas.openxmlformats.org/officeDocument/2006/relationships/hyperlink" Target="mailto:NetWorkz7@gmail.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hyperlink" Target="mailto:BuildYourSolu@gmail.co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B2EBFF3-1D36-795C-0DD2-F0BC0932D716}"/>
              </a:ext>
            </a:extLst>
          </p:cNvPr>
          <p:cNvSpPr>
            <a:spLocks noGrp="1"/>
          </p:cNvSpPr>
          <p:nvPr>
            <p:ph type="subTitle" idx="1"/>
          </p:nvPr>
        </p:nvSpPr>
        <p:spPr/>
        <p:txBody>
          <a:bodyPr>
            <a:normAutofit lnSpcReduction="10000"/>
          </a:bodyPr>
          <a:lstStyle/>
          <a:p>
            <a:r>
              <a:rPr lang="en-US"/>
              <a:t>Inner City Supercenter </a:t>
            </a:r>
          </a:p>
          <a:p>
            <a:r>
              <a:rPr lang="en-US"/>
              <a:t>RFP</a:t>
            </a:r>
          </a:p>
        </p:txBody>
      </p:sp>
      <p:pic>
        <p:nvPicPr>
          <p:cNvPr id="5" name="Picture 4">
            <a:extLst>
              <a:ext uri="{FF2B5EF4-FFF2-40B4-BE49-F238E27FC236}">
                <a16:creationId xmlns:a16="http://schemas.microsoft.com/office/drawing/2014/main" id="{414A5318-C419-A2DB-3B53-70FCC4665720}"/>
              </a:ext>
            </a:extLst>
          </p:cNvPr>
          <p:cNvPicPr>
            <a:picLocks noChangeAspect="1"/>
          </p:cNvPicPr>
          <p:nvPr/>
        </p:nvPicPr>
        <p:blipFill>
          <a:blip r:embed="rId2"/>
          <a:stretch>
            <a:fillRect/>
          </a:stretch>
        </p:blipFill>
        <p:spPr>
          <a:xfrm>
            <a:off x="4497125" y="1540580"/>
            <a:ext cx="3481211" cy="3481211"/>
          </a:xfrm>
          <a:prstGeom prst="rect">
            <a:avLst/>
          </a:prstGeom>
        </p:spPr>
      </p:pic>
    </p:spTree>
    <p:extLst>
      <p:ext uri="{BB962C8B-B14F-4D97-AF65-F5344CB8AC3E}">
        <p14:creationId xmlns:p14="http://schemas.microsoft.com/office/powerpoint/2010/main" val="15325107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AA4A-91BD-0C17-A0EE-ABC13AF19262}"/>
              </a:ext>
            </a:extLst>
          </p:cNvPr>
          <p:cNvSpPr>
            <a:spLocks noGrp="1"/>
          </p:cNvSpPr>
          <p:nvPr>
            <p:ph type="title"/>
          </p:nvPr>
        </p:nvSpPr>
        <p:spPr>
          <a:xfrm>
            <a:off x="2578090" y="244135"/>
            <a:ext cx="9078290" cy="1240334"/>
          </a:xfrm>
        </p:spPr>
        <p:txBody>
          <a:bodyPr>
            <a:noAutofit/>
          </a:bodyPr>
          <a:lstStyle/>
          <a:p>
            <a:r>
              <a:rPr lang="en-US" sz="6000"/>
              <a:t>What we will supply</a:t>
            </a:r>
          </a:p>
        </p:txBody>
      </p:sp>
      <p:sp>
        <p:nvSpPr>
          <p:cNvPr id="3" name="Text Placeholder 2">
            <a:extLst>
              <a:ext uri="{FF2B5EF4-FFF2-40B4-BE49-F238E27FC236}">
                <a16:creationId xmlns:a16="http://schemas.microsoft.com/office/drawing/2014/main" id="{18DD3E28-6C0D-7A75-298E-125F9C812B1C}"/>
              </a:ext>
            </a:extLst>
          </p:cNvPr>
          <p:cNvSpPr>
            <a:spLocks noGrp="1"/>
          </p:cNvSpPr>
          <p:nvPr>
            <p:ph type="body" idx="1"/>
          </p:nvPr>
        </p:nvSpPr>
        <p:spPr>
          <a:xfrm>
            <a:off x="3039728" y="2032759"/>
            <a:ext cx="8891859" cy="4163855"/>
          </a:xfrm>
        </p:spPr>
        <p:txBody>
          <a:bodyPr vert="horz" lIns="91440" tIns="45720" rIns="91440" bIns="45720" rtlCol="0" anchor="t">
            <a:normAutofit/>
          </a:bodyPr>
          <a:lstStyle/>
          <a:p>
            <a:pPr marL="285750" indent="-285750">
              <a:buFont typeface="Arial"/>
              <a:buChar char="•"/>
            </a:pPr>
            <a:r>
              <a:rPr lang="en-US" b="0">
                <a:ea typeface="+mn-lt"/>
                <a:cs typeface="+mn-lt"/>
              </a:rPr>
              <a:t>Inner City will provide the contractor with detailed information about its current products and locations, as well as statistical information regarding its current customer base. Also access to the current database and entire network of the </a:t>
            </a:r>
            <a:r>
              <a:rPr lang="en-US" b="0" err="1">
                <a:ea typeface="+mn-lt"/>
                <a:cs typeface="+mn-lt"/>
              </a:rPr>
              <a:t>InnerCity</a:t>
            </a:r>
            <a:r>
              <a:rPr lang="en-US" b="0">
                <a:ea typeface="+mn-lt"/>
                <a:cs typeface="+mn-lt"/>
              </a:rPr>
              <a:t> </a:t>
            </a:r>
            <a:r>
              <a:rPr lang="en-US" b="0" err="1">
                <a:ea typeface="+mn-lt"/>
                <a:cs typeface="+mn-lt"/>
              </a:rPr>
              <a:t>Supercentres</a:t>
            </a:r>
            <a:r>
              <a:rPr lang="en-US" b="0">
                <a:ea typeface="+mn-lt"/>
                <a:cs typeface="+mn-lt"/>
              </a:rPr>
              <a:t>. Will also provide a detailed layout map of all stores for best placement of the instrument. </a:t>
            </a:r>
            <a:endParaRPr lang="en-US"/>
          </a:p>
          <a:p>
            <a:endParaRPr lang="en-US"/>
          </a:p>
        </p:txBody>
      </p:sp>
    </p:spTree>
    <p:extLst>
      <p:ext uri="{BB962C8B-B14F-4D97-AF65-F5344CB8AC3E}">
        <p14:creationId xmlns:p14="http://schemas.microsoft.com/office/powerpoint/2010/main" val="12253429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AA4A-91BD-0C17-A0EE-ABC13AF19262}"/>
              </a:ext>
            </a:extLst>
          </p:cNvPr>
          <p:cNvSpPr>
            <a:spLocks noGrp="1"/>
          </p:cNvSpPr>
          <p:nvPr>
            <p:ph type="title"/>
          </p:nvPr>
        </p:nvSpPr>
        <p:spPr>
          <a:xfrm>
            <a:off x="2578090" y="244135"/>
            <a:ext cx="9078290" cy="1240334"/>
          </a:xfrm>
        </p:spPr>
        <p:txBody>
          <a:bodyPr>
            <a:noAutofit/>
          </a:bodyPr>
          <a:lstStyle/>
          <a:p>
            <a:r>
              <a:rPr lang="en-US" sz="6000"/>
              <a:t>Approvals Required</a:t>
            </a:r>
          </a:p>
        </p:txBody>
      </p:sp>
      <p:sp>
        <p:nvSpPr>
          <p:cNvPr id="3" name="Text Placeholder 2">
            <a:extLst>
              <a:ext uri="{FF2B5EF4-FFF2-40B4-BE49-F238E27FC236}">
                <a16:creationId xmlns:a16="http://schemas.microsoft.com/office/drawing/2014/main" id="{18DD3E28-6C0D-7A75-298E-125F9C812B1C}"/>
              </a:ext>
            </a:extLst>
          </p:cNvPr>
          <p:cNvSpPr>
            <a:spLocks noGrp="1"/>
          </p:cNvSpPr>
          <p:nvPr>
            <p:ph type="body" idx="1"/>
          </p:nvPr>
        </p:nvSpPr>
        <p:spPr>
          <a:xfrm>
            <a:off x="3039728" y="2032759"/>
            <a:ext cx="8891859" cy="4163855"/>
          </a:xfrm>
        </p:spPr>
        <p:txBody>
          <a:bodyPr vert="horz" lIns="91440" tIns="45720" rIns="91440" bIns="45720" rtlCol="0" anchor="t">
            <a:normAutofit/>
          </a:bodyPr>
          <a:lstStyle/>
          <a:p>
            <a:r>
              <a:rPr lang="en-US" b="0">
                <a:ea typeface="+mn-lt"/>
                <a:cs typeface="+mn-lt"/>
              </a:rPr>
              <a:t>The contractor must obtain the approval of Inner City </a:t>
            </a:r>
            <a:r>
              <a:rPr lang="en-US" b="0" err="1">
                <a:ea typeface="+mn-lt"/>
                <a:cs typeface="+mn-lt"/>
              </a:rPr>
              <a:t>SuperCentre</a:t>
            </a:r>
            <a:r>
              <a:rPr lang="en-US" b="0">
                <a:ea typeface="+mn-lt"/>
                <a:cs typeface="+mn-lt"/>
              </a:rPr>
              <a:t> for the final version of the Locator kiosk instrument before it is implemented.</a:t>
            </a:r>
            <a:r>
              <a:rPr lang="en-US">
                <a:ea typeface="+mn-lt"/>
                <a:cs typeface="+mn-lt"/>
              </a:rPr>
              <a:t> </a:t>
            </a:r>
            <a:endParaRPr lang="en-US"/>
          </a:p>
        </p:txBody>
      </p:sp>
    </p:spTree>
    <p:extLst>
      <p:ext uri="{BB962C8B-B14F-4D97-AF65-F5344CB8AC3E}">
        <p14:creationId xmlns:p14="http://schemas.microsoft.com/office/powerpoint/2010/main" val="15934825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AA4A-91BD-0C17-A0EE-ABC13AF19262}"/>
              </a:ext>
            </a:extLst>
          </p:cNvPr>
          <p:cNvSpPr>
            <a:spLocks noGrp="1"/>
          </p:cNvSpPr>
          <p:nvPr>
            <p:ph type="title"/>
          </p:nvPr>
        </p:nvSpPr>
        <p:spPr>
          <a:xfrm>
            <a:off x="2578090" y="244135"/>
            <a:ext cx="9078290" cy="1240334"/>
          </a:xfrm>
        </p:spPr>
        <p:txBody>
          <a:bodyPr>
            <a:noAutofit/>
          </a:bodyPr>
          <a:lstStyle/>
          <a:p>
            <a:r>
              <a:rPr lang="en-US" sz="6000"/>
              <a:t>Type of Contract</a:t>
            </a:r>
          </a:p>
        </p:txBody>
      </p:sp>
      <p:sp>
        <p:nvSpPr>
          <p:cNvPr id="3" name="Text Placeholder 2">
            <a:extLst>
              <a:ext uri="{FF2B5EF4-FFF2-40B4-BE49-F238E27FC236}">
                <a16:creationId xmlns:a16="http://schemas.microsoft.com/office/drawing/2014/main" id="{18DD3E28-6C0D-7A75-298E-125F9C812B1C}"/>
              </a:ext>
            </a:extLst>
          </p:cNvPr>
          <p:cNvSpPr>
            <a:spLocks noGrp="1"/>
          </p:cNvSpPr>
          <p:nvPr>
            <p:ph type="body" idx="1"/>
          </p:nvPr>
        </p:nvSpPr>
        <p:spPr>
          <a:xfrm>
            <a:off x="3039728" y="2032759"/>
            <a:ext cx="8891859" cy="4163855"/>
          </a:xfrm>
        </p:spPr>
        <p:txBody>
          <a:bodyPr vert="horz" lIns="91440" tIns="45720" rIns="91440" bIns="45720" rtlCol="0" anchor="t">
            <a:normAutofit/>
          </a:bodyPr>
          <a:lstStyle/>
          <a:p>
            <a:r>
              <a:rPr lang="en-US" b="0">
                <a:ea typeface="+mn-lt"/>
                <a:cs typeface="+mn-lt"/>
              </a:rPr>
              <a:t>The contract will be for a fixed price for all of the work the contractor proposes to meet all the requirements of this RFP.</a:t>
            </a:r>
            <a:r>
              <a:rPr lang="en-US">
                <a:ea typeface="+mn-lt"/>
                <a:cs typeface="+mn-lt"/>
              </a:rPr>
              <a:t> </a:t>
            </a:r>
            <a:endParaRPr lang="en-US"/>
          </a:p>
        </p:txBody>
      </p:sp>
    </p:spTree>
    <p:extLst>
      <p:ext uri="{BB962C8B-B14F-4D97-AF65-F5344CB8AC3E}">
        <p14:creationId xmlns:p14="http://schemas.microsoft.com/office/powerpoint/2010/main" val="2391207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AA4A-91BD-0C17-A0EE-ABC13AF19262}"/>
              </a:ext>
            </a:extLst>
          </p:cNvPr>
          <p:cNvSpPr>
            <a:spLocks noGrp="1"/>
          </p:cNvSpPr>
          <p:nvPr>
            <p:ph type="title"/>
          </p:nvPr>
        </p:nvSpPr>
        <p:spPr>
          <a:xfrm>
            <a:off x="5321288" y="226380"/>
            <a:ext cx="4328737" cy="1240334"/>
          </a:xfrm>
        </p:spPr>
        <p:txBody>
          <a:bodyPr>
            <a:noAutofit/>
          </a:bodyPr>
          <a:lstStyle/>
          <a:p>
            <a:r>
              <a:rPr lang="en-US" sz="6000"/>
              <a:t>Due Date</a:t>
            </a:r>
          </a:p>
        </p:txBody>
      </p:sp>
      <p:sp>
        <p:nvSpPr>
          <p:cNvPr id="3" name="Text Placeholder 2">
            <a:extLst>
              <a:ext uri="{FF2B5EF4-FFF2-40B4-BE49-F238E27FC236}">
                <a16:creationId xmlns:a16="http://schemas.microsoft.com/office/drawing/2014/main" id="{18DD3E28-6C0D-7A75-298E-125F9C812B1C}"/>
              </a:ext>
            </a:extLst>
          </p:cNvPr>
          <p:cNvSpPr>
            <a:spLocks noGrp="1"/>
          </p:cNvSpPr>
          <p:nvPr>
            <p:ph type="body" idx="1"/>
          </p:nvPr>
        </p:nvSpPr>
        <p:spPr>
          <a:xfrm>
            <a:off x="3039728" y="2032759"/>
            <a:ext cx="8891859" cy="4163855"/>
          </a:xfrm>
        </p:spPr>
        <p:txBody>
          <a:bodyPr vert="horz" lIns="91440" tIns="45720" rIns="91440" bIns="45720" rtlCol="0" anchor="t">
            <a:normAutofit/>
          </a:bodyPr>
          <a:lstStyle/>
          <a:p>
            <a:r>
              <a:rPr lang="en-US" b="0">
                <a:ea typeface="+mn-lt"/>
                <a:cs typeface="+mn-lt"/>
              </a:rPr>
              <a:t>The contractor must submit an electronic copy and 4  hard copies of the proposal to InnerCity </a:t>
            </a:r>
            <a:r>
              <a:rPr lang="en-US" b="0" err="1">
                <a:ea typeface="+mn-lt"/>
                <a:cs typeface="+mn-lt"/>
              </a:rPr>
              <a:t>SuperCentre</a:t>
            </a:r>
            <a:r>
              <a:rPr lang="en-US" b="0">
                <a:ea typeface="+mn-lt"/>
                <a:cs typeface="+mn-lt"/>
              </a:rPr>
              <a:t> on or before January 29th, 2022. The contractor must also submit the final product tested and fully built and functionable on March 10th, 2023</a:t>
            </a:r>
            <a:endParaRPr lang="en-US"/>
          </a:p>
        </p:txBody>
      </p:sp>
    </p:spTree>
    <p:extLst>
      <p:ext uri="{BB962C8B-B14F-4D97-AF65-F5344CB8AC3E}">
        <p14:creationId xmlns:p14="http://schemas.microsoft.com/office/powerpoint/2010/main" val="25187810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AA4A-91BD-0C17-A0EE-ABC13AF19262}"/>
              </a:ext>
            </a:extLst>
          </p:cNvPr>
          <p:cNvSpPr>
            <a:spLocks noGrp="1"/>
          </p:cNvSpPr>
          <p:nvPr>
            <p:ph type="title"/>
          </p:nvPr>
        </p:nvSpPr>
        <p:spPr>
          <a:xfrm>
            <a:off x="3329127" y="661386"/>
            <a:ext cx="8025413" cy="1240334"/>
          </a:xfrm>
        </p:spPr>
        <p:txBody>
          <a:bodyPr>
            <a:noAutofit/>
          </a:bodyPr>
          <a:lstStyle/>
          <a:p>
            <a:r>
              <a:rPr lang="en-US" sz="6000"/>
              <a:t> Payment Terms</a:t>
            </a:r>
          </a:p>
        </p:txBody>
      </p:sp>
      <p:sp>
        <p:nvSpPr>
          <p:cNvPr id="3" name="Text Placeholder 2">
            <a:extLst>
              <a:ext uri="{FF2B5EF4-FFF2-40B4-BE49-F238E27FC236}">
                <a16:creationId xmlns:a16="http://schemas.microsoft.com/office/drawing/2014/main" id="{18DD3E28-6C0D-7A75-298E-125F9C812B1C}"/>
              </a:ext>
            </a:extLst>
          </p:cNvPr>
          <p:cNvSpPr>
            <a:spLocks noGrp="1"/>
          </p:cNvSpPr>
          <p:nvPr>
            <p:ph type="body" idx="1"/>
          </p:nvPr>
        </p:nvSpPr>
        <p:spPr>
          <a:xfrm>
            <a:off x="3039728" y="2032759"/>
            <a:ext cx="8891859" cy="4163855"/>
          </a:xfrm>
        </p:spPr>
        <p:txBody>
          <a:bodyPr vert="horz" lIns="91440" tIns="45720" rIns="91440" bIns="45720" rtlCol="0" anchor="t">
            <a:normAutofit fontScale="85000" lnSpcReduction="10000"/>
          </a:bodyPr>
          <a:lstStyle/>
          <a:p>
            <a:r>
              <a:rPr lang="en-US" b="0">
                <a:ea typeface="+mn-lt"/>
                <a:cs typeface="+mn-lt"/>
              </a:rPr>
              <a:t>InnerCity </a:t>
            </a:r>
            <a:r>
              <a:rPr lang="en-US" b="0" err="1">
                <a:ea typeface="+mn-lt"/>
                <a:cs typeface="+mn-lt"/>
              </a:rPr>
              <a:t>SuperCentre</a:t>
            </a:r>
            <a:r>
              <a:rPr lang="en-US" b="0">
                <a:ea typeface="+mn-lt"/>
                <a:cs typeface="+mn-lt"/>
              </a:rPr>
              <a:t> will make payments to the contractor according to the following schedule:</a:t>
            </a:r>
            <a:r>
              <a:rPr lang="en-US">
                <a:ea typeface="+mn-lt"/>
                <a:cs typeface="+mn-lt"/>
              </a:rPr>
              <a:t> </a:t>
            </a:r>
            <a:endParaRPr lang="en-US"/>
          </a:p>
          <a:p>
            <a:pPr marL="285750" indent="-285750">
              <a:buFont typeface="Arial"/>
              <a:buChar char="•"/>
            </a:pPr>
            <a:r>
              <a:rPr lang="en-US">
                <a:ea typeface="+mn-lt"/>
                <a:cs typeface="+mn-lt"/>
              </a:rPr>
              <a:t>20% of total amount upon approval by InnerCity </a:t>
            </a:r>
            <a:r>
              <a:rPr lang="en-US" err="1">
                <a:ea typeface="+mn-lt"/>
                <a:cs typeface="+mn-lt"/>
              </a:rPr>
              <a:t>Supercentre</a:t>
            </a:r>
            <a:r>
              <a:rPr lang="en-US">
                <a:ea typeface="+mn-lt"/>
                <a:cs typeface="+mn-lt"/>
              </a:rPr>
              <a:t> of the Locator kiosk.</a:t>
            </a:r>
            <a:br>
              <a:rPr lang="en-US">
                <a:ea typeface="+mn-lt"/>
                <a:cs typeface="+mn-lt"/>
              </a:rPr>
            </a:br>
            <a:r>
              <a:rPr lang="en-US">
                <a:ea typeface="+mn-lt"/>
                <a:cs typeface="+mn-lt"/>
              </a:rPr>
              <a:t> </a:t>
            </a:r>
            <a:endParaRPr lang="en-US"/>
          </a:p>
          <a:p>
            <a:pPr marL="285750" indent="-285750">
              <a:buFont typeface="Arial"/>
              <a:buChar char="•"/>
            </a:pPr>
            <a:r>
              <a:rPr lang="en-US">
                <a:ea typeface="+mn-lt"/>
                <a:cs typeface="+mn-lt"/>
              </a:rPr>
              <a:t>35% of the total amount when report identified in Part A of Deliverables.</a:t>
            </a:r>
            <a:br>
              <a:rPr lang="en-US">
                <a:ea typeface="+mn-lt"/>
                <a:cs typeface="+mn-lt"/>
              </a:rPr>
            </a:br>
            <a:r>
              <a:rPr lang="en-US">
                <a:ea typeface="+mn-lt"/>
                <a:cs typeface="+mn-lt"/>
              </a:rPr>
              <a:t> </a:t>
            </a:r>
            <a:endParaRPr lang="en-US"/>
          </a:p>
          <a:p>
            <a:pPr marL="285750" indent="-285750">
              <a:buFont typeface="Arial"/>
              <a:buChar char="•"/>
            </a:pPr>
            <a:r>
              <a:rPr lang="en-US">
                <a:ea typeface="+mn-lt"/>
                <a:cs typeface="+mn-lt"/>
              </a:rPr>
              <a:t>35% of total amount when report identified in part B of Deliverables. </a:t>
            </a:r>
            <a:br>
              <a:rPr lang="en-US">
                <a:ea typeface="+mn-lt"/>
                <a:cs typeface="+mn-lt"/>
              </a:rPr>
            </a:br>
            <a:endParaRPr lang="en-US">
              <a:ea typeface="+mn-lt"/>
              <a:cs typeface="+mn-lt"/>
            </a:endParaRPr>
          </a:p>
          <a:p>
            <a:pPr marL="285750" indent="-285750">
              <a:buFont typeface="Arial"/>
              <a:buChar char="•"/>
            </a:pPr>
            <a:r>
              <a:rPr lang="en-US">
                <a:ea typeface="+mn-lt"/>
                <a:cs typeface="+mn-lt"/>
              </a:rPr>
              <a:t>10% of total amount when InnerCity </a:t>
            </a:r>
            <a:r>
              <a:rPr lang="en-US" err="1">
                <a:ea typeface="+mn-lt"/>
                <a:cs typeface="+mn-lt"/>
              </a:rPr>
              <a:t>Supercentres</a:t>
            </a:r>
            <a:r>
              <a:rPr lang="en-US">
                <a:ea typeface="+mn-lt"/>
                <a:cs typeface="+mn-lt"/>
              </a:rPr>
              <a:t> is satisfied that the project is 100% complete and that the contractor has fulfilled all contractual obligations. </a:t>
            </a:r>
            <a:endParaRPr lang="en-US"/>
          </a:p>
          <a:p>
            <a:endParaRPr lang="en-US"/>
          </a:p>
        </p:txBody>
      </p:sp>
    </p:spTree>
    <p:extLst>
      <p:ext uri="{BB962C8B-B14F-4D97-AF65-F5344CB8AC3E}">
        <p14:creationId xmlns:p14="http://schemas.microsoft.com/office/powerpoint/2010/main" val="21027103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B2EBFF3-1D36-795C-0DD2-F0BC0932D716}"/>
              </a:ext>
            </a:extLst>
          </p:cNvPr>
          <p:cNvSpPr>
            <a:spLocks noGrp="1"/>
          </p:cNvSpPr>
          <p:nvPr>
            <p:ph type="subTitle" idx="1"/>
          </p:nvPr>
        </p:nvSpPr>
        <p:spPr/>
        <p:txBody>
          <a:bodyPr>
            <a:normAutofit lnSpcReduction="10000"/>
          </a:bodyPr>
          <a:lstStyle/>
          <a:p>
            <a:r>
              <a:rPr lang="en-US"/>
              <a:t>Inner City Supercenter </a:t>
            </a:r>
          </a:p>
          <a:p>
            <a:r>
              <a:rPr lang="en-US"/>
              <a:t>Proposal</a:t>
            </a:r>
          </a:p>
        </p:txBody>
      </p:sp>
      <p:pic>
        <p:nvPicPr>
          <p:cNvPr id="4" name="Picture 3">
            <a:extLst>
              <a:ext uri="{FF2B5EF4-FFF2-40B4-BE49-F238E27FC236}">
                <a16:creationId xmlns:a16="http://schemas.microsoft.com/office/drawing/2014/main" id="{3BA5C12E-2FA8-B0D5-D3E6-36E94F5A104D}"/>
              </a:ext>
            </a:extLst>
          </p:cNvPr>
          <p:cNvPicPr>
            <a:picLocks noChangeAspect="1"/>
          </p:cNvPicPr>
          <p:nvPr/>
        </p:nvPicPr>
        <p:blipFill>
          <a:blip r:embed="rId2"/>
          <a:stretch>
            <a:fillRect/>
          </a:stretch>
        </p:blipFill>
        <p:spPr>
          <a:xfrm>
            <a:off x="2928891" y="261891"/>
            <a:ext cx="6334217" cy="6334217"/>
          </a:xfrm>
          <a:prstGeom prst="rect">
            <a:avLst/>
          </a:prstGeom>
        </p:spPr>
      </p:pic>
    </p:spTree>
    <p:extLst>
      <p:ext uri="{BB962C8B-B14F-4D97-AF65-F5344CB8AC3E}">
        <p14:creationId xmlns:p14="http://schemas.microsoft.com/office/powerpoint/2010/main" val="31676752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428978" y="1162940"/>
            <a:ext cx="5746043" cy="4532120"/>
          </a:xfrm>
        </p:spPr>
        <p:txBody>
          <a:bodyPr anchor="ctr">
            <a:normAutofit/>
          </a:bodyPr>
          <a:lstStyle/>
          <a:p>
            <a:r>
              <a:rPr lang="en-US" sz="4400"/>
              <a:t>Approach/Solution</a:t>
            </a:r>
            <a:endParaRPr lang="en-US" sz="4400">
              <a:solidFill>
                <a:srgbClr val="2A1A00"/>
              </a:solidFill>
            </a:endParaRP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7690532-7860-A9B5-04DB-8853D2AFB5AD}"/>
              </a:ext>
            </a:extLst>
          </p:cNvPr>
          <p:cNvSpPr>
            <a:spLocks noGrp="1"/>
          </p:cNvSpPr>
          <p:nvPr>
            <p:ph idx="1"/>
          </p:nvPr>
        </p:nvSpPr>
        <p:spPr>
          <a:xfrm>
            <a:off x="6749271" y="1128451"/>
            <a:ext cx="4680729" cy="4566609"/>
          </a:xfrm>
        </p:spPr>
        <p:txBody>
          <a:bodyPr anchor="ctr">
            <a:normAutofit fontScale="62500" lnSpcReduction="20000"/>
          </a:bodyPr>
          <a:lstStyle/>
          <a:p>
            <a:r>
              <a:rPr lang="en-US">
                <a:ea typeface="+mn-lt"/>
                <a:cs typeface="+mn-lt"/>
              </a:rPr>
              <a:t>The first factor is the design of the item locator. We will have a subcontractor called We design everything LLC to produce a design that will not only please the Inner-City </a:t>
            </a:r>
            <a:r>
              <a:rPr lang="en-US" err="1">
                <a:ea typeface="+mn-lt"/>
                <a:cs typeface="+mn-lt"/>
              </a:rPr>
              <a:t>Supercentre</a:t>
            </a:r>
            <a:r>
              <a:rPr lang="en-US">
                <a:ea typeface="+mn-lt"/>
                <a:cs typeface="+mn-lt"/>
              </a:rPr>
              <a:t> but its customers too. The planned design is to have the Item locator to be 7ft tall with the width 32 inches and the screen of 22 inches. The device will weigh 16 pounds without hardware and 19 pounds with all the hardware included.</a:t>
            </a:r>
            <a:br>
              <a:rPr lang="en-US"/>
            </a:br>
            <a:endParaRPr lang="en-US"/>
          </a:p>
          <a:p>
            <a:r>
              <a:rPr lang="en-US">
                <a:ea typeface="+mn-lt"/>
                <a:cs typeface="+mn-lt"/>
              </a:rPr>
              <a:t>The second factor is building the hardware for the item locator kiosk. To build the hardware for the item locator we will bring in a hardware from our team to split up the tasks. a i3 processor, 4GB of RAM, and 64 GB of internal storage with the latest version of windows on them.</a:t>
            </a:r>
            <a:endParaRPr lang="en-US"/>
          </a:p>
          <a:p>
            <a:r>
              <a:rPr lang="en-US">
                <a:ea typeface="+mn-lt"/>
                <a:cs typeface="+mn-lt"/>
              </a:rPr>
              <a:t>The last factor is the software, we will bring in five different types of programmers to develop the desired software for your company, Front end programmer using HTML for the formatting, CSS for the coloring and design, and JavaScript for interactive content. For the interface there will be four options that the customer can choose from on the Home Screen. The network and database developers will be responsible to create a database using Microsoft SQL that is connected to the current inventory to update the inventory automatically when items are purchased or out of stock.</a:t>
            </a:r>
            <a:endParaRPr lang="en-US"/>
          </a:p>
          <a:p>
            <a:endParaRPr lang="en-US"/>
          </a:p>
          <a:p>
            <a:endParaRPr lang="en-US"/>
          </a:p>
        </p:txBody>
      </p:sp>
    </p:spTree>
    <p:extLst>
      <p:ext uri="{BB962C8B-B14F-4D97-AF65-F5344CB8AC3E}">
        <p14:creationId xmlns:p14="http://schemas.microsoft.com/office/powerpoint/2010/main" val="13190861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428978" y="1162940"/>
            <a:ext cx="5746043" cy="4532120"/>
          </a:xfrm>
        </p:spPr>
        <p:txBody>
          <a:bodyPr anchor="ctr">
            <a:normAutofit/>
          </a:bodyPr>
          <a:lstStyle/>
          <a:p>
            <a:r>
              <a:rPr lang="en-US"/>
              <a:t>Benefits</a:t>
            </a:r>
            <a:endParaRPr lang="en-US" sz="4400">
              <a:solidFill>
                <a:srgbClr val="2A1A00"/>
              </a:solidFill>
            </a:endParaRP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7690532-7860-A9B5-04DB-8853D2AFB5AD}"/>
              </a:ext>
            </a:extLst>
          </p:cNvPr>
          <p:cNvSpPr>
            <a:spLocks noGrp="1"/>
          </p:cNvSpPr>
          <p:nvPr>
            <p:ph idx="1"/>
          </p:nvPr>
        </p:nvSpPr>
        <p:spPr>
          <a:xfrm>
            <a:off x="6749271" y="1128451"/>
            <a:ext cx="4680729" cy="4566609"/>
          </a:xfrm>
        </p:spPr>
        <p:txBody>
          <a:bodyPr vert="horz" lIns="91440" tIns="45720" rIns="91440" bIns="45720" rtlCol="0" anchor="ctr">
            <a:noAutofit/>
          </a:bodyPr>
          <a:lstStyle/>
          <a:p>
            <a:pPr marL="0" indent="0">
              <a:buNone/>
            </a:pPr>
            <a:r>
              <a:rPr lang="en-US" sz="2100">
                <a:ea typeface="+mn-lt"/>
                <a:cs typeface="+mn-lt"/>
              </a:rPr>
              <a:t>There are five benefits in choosing our company.</a:t>
            </a:r>
          </a:p>
          <a:p>
            <a:pPr marL="342900" indent="-342900"/>
            <a:r>
              <a:rPr lang="en-US" sz="2100">
                <a:ea typeface="+mn-lt"/>
                <a:cs typeface="+mn-lt"/>
              </a:rPr>
              <a:t>We will provide 24/7 service virtually to fix any issue or question. </a:t>
            </a:r>
            <a:endParaRPr lang="en-US" sz="2100"/>
          </a:p>
          <a:p>
            <a:r>
              <a:rPr lang="en-US" sz="2100">
                <a:ea typeface="+mn-lt"/>
                <a:cs typeface="+mn-lt"/>
              </a:rPr>
              <a:t>There will be a monthly report of how many customers use the kiosk in each store. </a:t>
            </a:r>
            <a:endParaRPr lang="en-US" sz="2100"/>
          </a:p>
          <a:p>
            <a:r>
              <a:rPr lang="en-US" sz="2100">
                <a:ea typeface="+mn-lt"/>
                <a:cs typeface="+mn-lt"/>
              </a:rPr>
              <a:t>We will provide the source code of the software. </a:t>
            </a:r>
            <a:endParaRPr lang="en-US" sz="2100"/>
          </a:p>
          <a:p>
            <a:r>
              <a:rPr lang="en-US" sz="2100">
                <a:ea typeface="+mn-lt"/>
                <a:cs typeface="+mn-lt"/>
              </a:rPr>
              <a:t>There is a life-time warranty on each item locator kiosk.</a:t>
            </a:r>
            <a:endParaRPr lang="en-US" sz="2100"/>
          </a:p>
          <a:p>
            <a:r>
              <a:rPr lang="en-US" sz="2100">
                <a:ea typeface="+mn-lt"/>
                <a:cs typeface="+mn-lt"/>
              </a:rPr>
              <a:t> Provide recoloring to all devices after every 3.5 years </a:t>
            </a:r>
            <a:endParaRPr lang="en-US" sz="2100"/>
          </a:p>
          <a:p>
            <a:endParaRPr lang="en-US" sz="2100"/>
          </a:p>
        </p:txBody>
      </p:sp>
    </p:spTree>
    <p:extLst>
      <p:ext uri="{BB962C8B-B14F-4D97-AF65-F5344CB8AC3E}">
        <p14:creationId xmlns:p14="http://schemas.microsoft.com/office/powerpoint/2010/main" val="33260333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428978" y="1162940"/>
            <a:ext cx="5746043" cy="4532120"/>
          </a:xfrm>
        </p:spPr>
        <p:txBody>
          <a:bodyPr anchor="ctr">
            <a:normAutofit/>
          </a:bodyPr>
          <a:lstStyle/>
          <a:p>
            <a:r>
              <a:rPr lang="en-US"/>
              <a:t>Description of Major Tasks</a:t>
            </a:r>
            <a:endParaRPr lang="en-US" sz="4400">
              <a:solidFill>
                <a:srgbClr val="2A1A00"/>
              </a:solidFill>
            </a:endParaRP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794090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1251679" y="645107"/>
            <a:ext cx="3384329" cy="1640894"/>
          </a:xfrm>
        </p:spPr>
        <p:txBody>
          <a:bodyPr anchor="t">
            <a:normAutofit/>
          </a:bodyPr>
          <a:lstStyle/>
          <a:p>
            <a:r>
              <a:rPr lang="en-US" sz="3700"/>
              <a:t>Task 1 : </a:t>
            </a:r>
            <a:r>
              <a:rPr lang="en-US" sz="3700" b="1"/>
              <a:t>Build Locator Kiosk</a:t>
            </a:r>
            <a:endParaRPr lang="en-US" sz="3700"/>
          </a:p>
        </p:txBody>
      </p:sp>
      <p:sp>
        <p:nvSpPr>
          <p:cNvPr id="24" name="Content Placeholder 23">
            <a:extLst>
              <a:ext uri="{FF2B5EF4-FFF2-40B4-BE49-F238E27FC236}">
                <a16:creationId xmlns:a16="http://schemas.microsoft.com/office/drawing/2014/main" id="{24A0BD65-05D5-63DC-8896-686812B69BF3}"/>
              </a:ext>
            </a:extLst>
          </p:cNvPr>
          <p:cNvSpPr>
            <a:spLocks noGrp="1"/>
          </p:cNvSpPr>
          <p:nvPr>
            <p:ph idx="1"/>
          </p:nvPr>
        </p:nvSpPr>
        <p:spPr>
          <a:xfrm>
            <a:off x="1251679" y="2286001"/>
            <a:ext cx="3384330" cy="3940844"/>
          </a:xfrm>
        </p:spPr>
        <p:txBody>
          <a:bodyPr>
            <a:normAutofit fontScale="92500" lnSpcReduction="20000"/>
          </a:bodyPr>
          <a:lstStyle/>
          <a:p>
            <a:r>
              <a:rPr lang="en-US"/>
              <a:t>This will be outsourced to Build Your Solutions LLC.</a:t>
            </a:r>
          </a:p>
          <a:p>
            <a:r>
              <a:rPr lang="en-US"/>
              <a:t>The Specs of the machine and hardware will be sent to them.</a:t>
            </a:r>
          </a:p>
          <a:p>
            <a:r>
              <a:rPr lang="en-US"/>
              <a:t>Units will be quality checked and then shipped to our holding facility </a:t>
            </a:r>
          </a:p>
          <a:p>
            <a:r>
              <a:rPr lang="en-US"/>
              <a:t>Hardware production will begin on April 28th and all units will be delivered to our warehouse by the latest August 31</a:t>
            </a:r>
          </a:p>
        </p:txBody>
      </p:sp>
      <p:pic>
        <p:nvPicPr>
          <p:cNvPr id="5" name="Content Placeholder 4" descr="A picture containing qr code&#10;&#10;Description automatically generated">
            <a:extLst>
              <a:ext uri="{FF2B5EF4-FFF2-40B4-BE49-F238E27FC236}">
                <a16:creationId xmlns:a16="http://schemas.microsoft.com/office/drawing/2014/main" id="{1F52AE52-F8F8-E1C1-C43C-108F622BEE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8481" b="29238"/>
          <a:stretch/>
        </p:blipFill>
        <p:spPr>
          <a:xfrm>
            <a:off x="5279472" y="645107"/>
            <a:ext cx="5995465" cy="5594047"/>
          </a:xfrm>
          <a:prstGeom prst="rect">
            <a:avLst/>
          </a:prstGeom>
        </p:spPr>
      </p:pic>
      <p:sp>
        <p:nvSpPr>
          <p:cNvPr id="6" name="TextBox 5">
            <a:extLst>
              <a:ext uri="{FF2B5EF4-FFF2-40B4-BE49-F238E27FC236}">
                <a16:creationId xmlns:a16="http://schemas.microsoft.com/office/drawing/2014/main" id="{26A7B35A-D165-8E4B-4B8D-DFC4B3B77744}"/>
              </a:ext>
            </a:extLst>
          </p:cNvPr>
          <p:cNvSpPr txBox="1"/>
          <p:nvPr/>
        </p:nvSpPr>
        <p:spPr>
          <a:xfrm>
            <a:off x="8854081" y="6039099"/>
            <a:ext cx="242085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commons.wikimedia.org/wiki/File:Jamaica_Av_Queens_Bl_td_(2018-07-01)_06_-_Wendy's_Kiosks.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7525068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AA4A-91BD-0C17-A0EE-ABC13AF19262}"/>
              </a:ext>
            </a:extLst>
          </p:cNvPr>
          <p:cNvSpPr>
            <a:spLocks noGrp="1"/>
          </p:cNvSpPr>
          <p:nvPr>
            <p:ph type="title"/>
          </p:nvPr>
        </p:nvSpPr>
        <p:spPr>
          <a:xfrm>
            <a:off x="3039729" y="453001"/>
            <a:ext cx="7831471" cy="1240334"/>
          </a:xfrm>
        </p:spPr>
        <p:txBody>
          <a:bodyPr>
            <a:normAutofit fontScale="90000"/>
          </a:bodyPr>
          <a:lstStyle/>
          <a:p>
            <a:r>
              <a:rPr lang="en-US"/>
              <a:t>Who are we ?</a:t>
            </a:r>
          </a:p>
        </p:txBody>
      </p:sp>
      <p:sp>
        <p:nvSpPr>
          <p:cNvPr id="3" name="Text Placeholder 2">
            <a:extLst>
              <a:ext uri="{FF2B5EF4-FFF2-40B4-BE49-F238E27FC236}">
                <a16:creationId xmlns:a16="http://schemas.microsoft.com/office/drawing/2014/main" id="{18DD3E28-6C0D-7A75-298E-125F9C812B1C}"/>
              </a:ext>
            </a:extLst>
          </p:cNvPr>
          <p:cNvSpPr>
            <a:spLocks noGrp="1"/>
          </p:cNvSpPr>
          <p:nvPr>
            <p:ph type="body" idx="1"/>
          </p:nvPr>
        </p:nvSpPr>
        <p:spPr>
          <a:xfrm>
            <a:off x="3039728" y="2032759"/>
            <a:ext cx="8891859" cy="951135"/>
          </a:xfrm>
        </p:spPr>
        <p:txBody>
          <a:bodyPr>
            <a:normAutofit fontScale="92500" lnSpcReduction="20000"/>
          </a:bodyPr>
          <a:lstStyle/>
          <a:p>
            <a:r>
              <a:rPr lang="en-US"/>
              <a:t>We Have 125 Stores spread throughout </a:t>
            </a:r>
          </a:p>
          <a:p>
            <a:r>
              <a:rPr lang="en-US" b="0"/>
              <a:t>Florida, Georgia, Texas, California, and New York</a:t>
            </a:r>
            <a:endParaRPr lang="en-US"/>
          </a:p>
        </p:txBody>
      </p:sp>
    </p:spTree>
    <p:extLst>
      <p:ext uri="{BB962C8B-B14F-4D97-AF65-F5344CB8AC3E}">
        <p14:creationId xmlns:p14="http://schemas.microsoft.com/office/powerpoint/2010/main" val="11605253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1251679" y="645107"/>
            <a:ext cx="3384329" cy="1640894"/>
          </a:xfrm>
        </p:spPr>
        <p:txBody>
          <a:bodyPr anchor="t">
            <a:normAutofit/>
          </a:bodyPr>
          <a:lstStyle/>
          <a:p>
            <a:r>
              <a:rPr lang="en-US" sz="3100"/>
              <a:t>Task 2 : </a:t>
            </a:r>
            <a:r>
              <a:rPr lang="en-US" sz="3100" b="1"/>
              <a:t>Building Software for the Kiosks</a:t>
            </a:r>
            <a:endParaRPr lang="en-US" sz="3100"/>
          </a:p>
        </p:txBody>
      </p:sp>
      <p:sp>
        <p:nvSpPr>
          <p:cNvPr id="31" name="Content Placeholder 23">
            <a:extLst>
              <a:ext uri="{FF2B5EF4-FFF2-40B4-BE49-F238E27FC236}">
                <a16:creationId xmlns:a16="http://schemas.microsoft.com/office/drawing/2014/main" id="{253B6EC6-AF32-72A7-C138-3BEFE0F8CB77}"/>
              </a:ext>
            </a:extLst>
          </p:cNvPr>
          <p:cNvSpPr>
            <a:spLocks noGrp="1"/>
          </p:cNvSpPr>
          <p:nvPr>
            <p:ph idx="1"/>
          </p:nvPr>
        </p:nvSpPr>
        <p:spPr>
          <a:xfrm>
            <a:off x="1251679" y="2286001"/>
            <a:ext cx="3384330" cy="3940844"/>
          </a:xfrm>
        </p:spPr>
        <p:txBody>
          <a:bodyPr>
            <a:normAutofit fontScale="92500" lnSpcReduction="20000"/>
          </a:bodyPr>
          <a:lstStyle/>
          <a:p>
            <a:r>
              <a:rPr lang="en-US"/>
              <a:t>Our In-house software development team will build the software.</a:t>
            </a:r>
          </a:p>
          <a:p>
            <a:r>
              <a:rPr lang="en-US"/>
              <a:t>They will need 110 days to complete the software</a:t>
            </a:r>
          </a:p>
          <a:p>
            <a:r>
              <a:rPr lang="en-US"/>
              <a:t>Agile Development Methodology will be used </a:t>
            </a:r>
          </a:p>
          <a:p>
            <a:r>
              <a:rPr lang="en-US"/>
              <a:t>Senior Developer can approve minor changes </a:t>
            </a:r>
          </a:p>
          <a:p>
            <a:r>
              <a:rPr lang="en-US"/>
              <a:t>Customer will view all progress meeting (bi-weekly) after the first draft is submitted.</a:t>
            </a:r>
          </a:p>
        </p:txBody>
      </p:sp>
      <p:pic>
        <p:nvPicPr>
          <p:cNvPr id="13" name="Content Placeholder 12" descr="Text&#10;&#10;Description automatically generated">
            <a:extLst>
              <a:ext uri="{FF2B5EF4-FFF2-40B4-BE49-F238E27FC236}">
                <a16:creationId xmlns:a16="http://schemas.microsoft.com/office/drawing/2014/main" id="{B99B775E-E6BB-F35F-BC6B-36278DB104B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8033" r="20609" b="-1"/>
          <a:stretch/>
        </p:blipFill>
        <p:spPr>
          <a:xfrm>
            <a:off x="5279472" y="645107"/>
            <a:ext cx="5995465" cy="5594047"/>
          </a:xfrm>
          <a:prstGeom prst="rect">
            <a:avLst/>
          </a:prstGeom>
        </p:spPr>
      </p:pic>
      <p:sp>
        <p:nvSpPr>
          <p:cNvPr id="15" name="TextBox 14">
            <a:extLst>
              <a:ext uri="{FF2B5EF4-FFF2-40B4-BE49-F238E27FC236}">
                <a16:creationId xmlns:a16="http://schemas.microsoft.com/office/drawing/2014/main" id="{6A17B129-897D-56D9-BFB2-E1671896D58D}"/>
              </a:ext>
            </a:extLst>
          </p:cNvPr>
          <p:cNvSpPr txBox="1"/>
          <p:nvPr/>
        </p:nvSpPr>
        <p:spPr>
          <a:xfrm>
            <a:off x="8983925" y="6039099"/>
            <a:ext cx="229101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flickr.com/photos/qubodup/16258492451">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33230443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1251679" y="645107"/>
            <a:ext cx="3384329" cy="1640894"/>
          </a:xfrm>
        </p:spPr>
        <p:txBody>
          <a:bodyPr anchor="t">
            <a:normAutofit/>
          </a:bodyPr>
          <a:lstStyle/>
          <a:p>
            <a:r>
              <a:rPr lang="en-US" sz="2500"/>
              <a:t>Task 3 : </a:t>
            </a:r>
            <a:r>
              <a:rPr lang="en-US" sz="2500" b="1"/>
              <a:t>Network Analysis and Acquiring Network Hardware.</a:t>
            </a:r>
            <a:endParaRPr lang="en-US" sz="2500"/>
          </a:p>
        </p:txBody>
      </p:sp>
      <p:sp>
        <p:nvSpPr>
          <p:cNvPr id="24" name="Content Placeholder 23">
            <a:extLst>
              <a:ext uri="{FF2B5EF4-FFF2-40B4-BE49-F238E27FC236}">
                <a16:creationId xmlns:a16="http://schemas.microsoft.com/office/drawing/2014/main" id="{B1726098-ACEE-A5EC-F3AB-F6AE6867EF8B}"/>
              </a:ext>
            </a:extLst>
          </p:cNvPr>
          <p:cNvSpPr>
            <a:spLocks noGrp="1"/>
          </p:cNvSpPr>
          <p:nvPr>
            <p:ph idx="1"/>
          </p:nvPr>
        </p:nvSpPr>
        <p:spPr>
          <a:xfrm>
            <a:off x="1251679" y="2286001"/>
            <a:ext cx="3384330" cy="3940844"/>
          </a:xfrm>
        </p:spPr>
        <p:txBody>
          <a:bodyPr>
            <a:normAutofit fontScale="77500" lnSpcReduction="20000"/>
          </a:bodyPr>
          <a:lstStyle/>
          <a:p>
            <a:r>
              <a:rPr lang="en-US"/>
              <a:t>Our In-house network team will be in charge of network design.</a:t>
            </a:r>
          </a:p>
          <a:p>
            <a:r>
              <a:rPr lang="en-US"/>
              <a:t>Hardware will be acquired from </a:t>
            </a:r>
            <a:r>
              <a:rPr lang="en-US" err="1"/>
              <a:t>NetWorkz</a:t>
            </a:r>
            <a:r>
              <a:rPr lang="en-US"/>
              <a:t> LLC</a:t>
            </a:r>
          </a:p>
          <a:p>
            <a:r>
              <a:rPr lang="en-US"/>
              <a:t>Hardware will be shipped to each store </a:t>
            </a:r>
          </a:p>
          <a:p>
            <a:r>
              <a:rPr lang="en-US"/>
              <a:t>The network team will split into 10 groups of 2 to split the tasks</a:t>
            </a:r>
          </a:p>
          <a:p>
            <a:r>
              <a:rPr lang="en-US"/>
              <a:t>The network team will request for the hardware on March 31st and will begin installations on April 6th. The network team needs to have completed all locations by the latest date, the 23rd of August</a:t>
            </a:r>
          </a:p>
        </p:txBody>
      </p:sp>
      <p:pic>
        <p:nvPicPr>
          <p:cNvPr id="5" name="Content Placeholder 4" descr="A close-up of a spider web&#10;&#10;Description automatically generated with low confidence">
            <a:extLst>
              <a:ext uri="{FF2B5EF4-FFF2-40B4-BE49-F238E27FC236}">
                <a16:creationId xmlns:a16="http://schemas.microsoft.com/office/drawing/2014/main" id="{7581C201-114C-6BC4-903F-89F966FDE53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3756" r="15957" b="-2"/>
          <a:stretch/>
        </p:blipFill>
        <p:spPr>
          <a:xfrm>
            <a:off x="5279472" y="645107"/>
            <a:ext cx="5995465" cy="5594047"/>
          </a:xfrm>
          <a:prstGeom prst="rect">
            <a:avLst/>
          </a:prstGeom>
        </p:spPr>
      </p:pic>
    </p:spTree>
    <p:extLst>
      <p:ext uri="{BB962C8B-B14F-4D97-AF65-F5344CB8AC3E}">
        <p14:creationId xmlns:p14="http://schemas.microsoft.com/office/powerpoint/2010/main" val="1390375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1251677" y="645105"/>
            <a:ext cx="4357499" cy="1320855"/>
          </a:xfrm>
        </p:spPr>
        <p:txBody>
          <a:bodyPr>
            <a:normAutofit/>
          </a:bodyPr>
          <a:lstStyle/>
          <a:p>
            <a:r>
              <a:rPr lang="en-US" sz="2800"/>
              <a:t>Task 4 : </a:t>
            </a:r>
            <a:r>
              <a:rPr lang="en-US" sz="2800" b="1"/>
              <a:t>Creating Customer User Interface(UI) </a:t>
            </a:r>
            <a:endParaRPr lang="en-US" sz="2800"/>
          </a:p>
        </p:txBody>
      </p:sp>
      <p:sp>
        <p:nvSpPr>
          <p:cNvPr id="24" name="Content Placeholder 23">
            <a:extLst>
              <a:ext uri="{FF2B5EF4-FFF2-40B4-BE49-F238E27FC236}">
                <a16:creationId xmlns:a16="http://schemas.microsoft.com/office/drawing/2014/main" id="{343376FD-7214-BC0F-ED4A-19E1B69D4D8A}"/>
              </a:ext>
            </a:extLst>
          </p:cNvPr>
          <p:cNvSpPr>
            <a:spLocks noGrp="1"/>
          </p:cNvSpPr>
          <p:nvPr>
            <p:ph idx="1"/>
          </p:nvPr>
        </p:nvSpPr>
        <p:spPr>
          <a:xfrm>
            <a:off x="1251678" y="2286001"/>
            <a:ext cx="4363595" cy="3593591"/>
          </a:xfrm>
        </p:spPr>
        <p:txBody>
          <a:bodyPr>
            <a:normAutofit/>
          </a:bodyPr>
          <a:lstStyle/>
          <a:p>
            <a:r>
              <a:rPr lang="en-US"/>
              <a:t>The in-house software development team will begin working on the user interface</a:t>
            </a:r>
          </a:p>
          <a:p>
            <a:r>
              <a:rPr lang="en-US"/>
              <a:t>110 days to finalize the user interface</a:t>
            </a:r>
          </a:p>
          <a:p>
            <a:r>
              <a:rPr lang="en-US"/>
              <a:t>The Customer must be heavily involved in the creation of the User Interface.</a:t>
            </a:r>
            <a:endParaRPr lang="en-US">
              <a:solidFill>
                <a:schemeClr val="tx1"/>
              </a:solidFill>
            </a:endParaRPr>
          </a:p>
        </p:txBody>
      </p:sp>
      <p:pic>
        <p:nvPicPr>
          <p:cNvPr id="5" name="Content Placeholder 4" descr="Chart, treemap chart&#10;&#10;Description automatically generated">
            <a:extLst>
              <a:ext uri="{FF2B5EF4-FFF2-40B4-BE49-F238E27FC236}">
                <a16:creationId xmlns:a16="http://schemas.microsoft.com/office/drawing/2014/main" id="{E0F8FB7B-C38F-94CE-E073-87D58C655AB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32113" y="645106"/>
            <a:ext cx="2908904" cy="5594047"/>
          </a:xfrm>
          <a:prstGeom prst="rect">
            <a:avLst/>
          </a:prstGeom>
        </p:spPr>
      </p:pic>
      <p:sp>
        <p:nvSpPr>
          <p:cNvPr id="6" name="TextBox 5">
            <a:extLst>
              <a:ext uri="{FF2B5EF4-FFF2-40B4-BE49-F238E27FC236}">
                <a16:creationId xmlns:a16="http://schemas.microsoft.com/office/drawing/2014/main" id="{2A7E3FE1-8BD9-BAA1-ACF5-667522C149F1}"/>
              </a:ext>
            </a:extLst>
          </p:cNvPr>
          <p:cNvSpPr txBox="1"/>
          <p:nvPr/>
        </p:nvSpPr>
        <p:spPr>
          <a:xfrm>
            <a:off x="7720161" y="6039098"/>
            <a:ext cx="242085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tackoverflow.com/questions/14306446/best-way-to-implement-day-view-schedule-android-ui">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8565879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1251677" y="645105"/>
            <a:ext cx="4357499" cy="1320855"/>
          </a:xfrm>
        </p:spPr>
        <p:txBody>
          <a:bodyPr>
            <a:normAutofit/>
          </a:bodyPr>
          <a:lstStyle/>
          <a:p>
            <a:r>
              <a:rPr lang="en-US" sz="4400"/>
              <a:t>Task 5 : </a:t>
            </a:r>
            <a:r>
              <a:rPr lang="en-US" sz="4400" b="1"/>
              <a:t>System Testing</a:t>
            </a:r>
            <a:r>
              <a:rPr lang="en-US" sz="4400"/>
              <a:t> </a:t>
            </a:r>
          </a:p>
        </p:txBody>
      </p:sp>
      <p:sp>
        <p:nvSpPr>
          <p:cNvPr id="24" name="Content Placeholder 23">
            <a:extLst>
              <a:ext uri="{FF2B5EF4-FFF2-40B4-BE49-F238E27FC236}">
                <a16:creationId xmlns:a16="http://schemas.microsoft.com/office/drawing/2014/main" id="{2C0C56C2-BC4B-31FC-8CFD-D3EF7B02EC26}"/>
              </a:ext>
            </a:extLst>
          </p:cNvPr>
          <p:cNvSpPr>
            <a:spLocks noGrp="1"/>
          </p:cNvSpPr>
          <p:nvPr>
            <p:ph idx="1"/>
          </p:nvPr>
        </p:nvSpPr>
        <p:spPr>
          <a:xfrm>
            <a:off x="1251678" y="2286001"/>
            <a:ext cx="4363595" cy="3593591"/>
          </a:xfrm>
        </p:spPr>
        <p:txBody>
          <a:bodyPr>
            <a:normAutofit/>
          </a:bodyPr>
          <a:lstStyle/>
          <a:p>
            <a:r>
              <a:rPr lang="en-US"/>
              <a:t>Half of the Software Development team and Half of the network team will perform the system testing.</a:t>
            </a:r>
          </a:p>
          <a:p>
            <a:r>
              <a:rPr lang="en-US">
                <a:solidFill>
                  <a:schemeClr val="tx1"/>
                </a:solidFill>
              </a:rPr>
              <a:t>Other half on software development team will be on standby to begin fixing the bugs</a:t>
            </a:r>
          </a:p>
          <a:p>
            <a:r>
              <a:rPr lang="en-US">
                <a:solidFill>
                  <a:schemeClr val="tx1"/>
                </a:solidFill>
              </a:rPr>
              <a:t>Focus groups will be used to ensure the UI is simple and efficient to use.</a:t>
            </a:r>
          </a:p>
        </p:txBody>
      </p:sp>
      <p:pic>
        <p:nvPicPr>
          <p:cNvPr id="5" name="Content Placeholder 4" descr="A picture containing text, indoor, person, electronics&#10;&#10;Description automatically generated">
            <a:extLst>
              <a:ext uri="{FF2B5EF4-FFF2-40B4-BE49-F238E27FC236}">
                <a16:creationId xmlns:a16="http://schemas.microsoft.com/office/drawing/2014/main" id="{2499B409-5F79-0792-14F4-6E62EAF2C6B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98193" y="1727333"/>
            <a:ext cx="5176744" cy="3429592"/>
          </a:xfrm>
          <a:prstGeom prst="rect">
            <a:avLst/>
          </a:prstGeom>
        </p:spPr>
      </p:pic>
      <p:sp>
        <p:nvSpPr>
          <p:cNvPr id="6" name="TextBox 5">
            <a:extLst>
              <a:ext uri="{FF2B5EF4-FFF2-40B4-BE49-F238E27FC236}">
                <a16:creationId xmlns:a16="http://schemas.microsoft.com/office/drawing/2014/main" id="{70D64ED0-A093-B27D-EB9E-6D33F502C17F}"/>
              </a:ext>
            </a:extLst>
          </p:cNvPr>
          <p:cNvSpPr txBox="1"/>
          <p:nvPr/>
        </p:nvSpPr>
        <p:spPr>
          <a:xfrm>
            <a:off x="8690575" y="4956870"/>
            <a:ext cx="258436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technofaq.org/posts/2019/12/4-levels-of-software-testing-advantage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2277445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1251677" y="645105"/>
            <a:ext cx="4357499" cy="1320855"/>
          </a:xfrm>
        </p:spPr>
        <p:txBody>
          <a:bodyPr>
            <a:normAutofit/>
          </a:bodyPr>
          <a:lstStyle/>
          <a:p>
            <a:r>
              <a:rPr lang="en-US" sz="2400"/>
              <a:t>Task 6 : </a:t>
            </a:r>
            <a:r>
              <a:rPr lang="en-US" sz="2400" b="1"/>
              <a:t>Install Hardware and Applications on the Hardware </a:t>
            </a:r>
            <a:endParaRPr lang="en-US" sz="2400"/>
          </a:p>
        </p:txBody>
      </p:sp>
      <p:sp>
        <p:nvSpPr>
          <p:cNvPr id="24" name="Content Placeholder 23">
            <a:extLst>
              <a:ext uri="{FF2B5EF4-FFF2-40B4-BE49-F238E27FC236}">
                <a16:creationId xmlns:a16="http://schemas.microsoft.com/office/drawing/2014/main" id="{88E443EC-0703-D6F1-D47A-516536F59EF9}"/>
              </a:ext>
            </a:extLst>
          </p:cNvPr>
          <p:cNvSpPr>
            <a:spLocks noGrp="1"/>
          </p:cNvSpPr>
          <p:nvPr>
            <p:ph idx="1"/>
          </p:nvPr>
        </p:nvSpPr>
        <p:spPr>
          <a:xfrm>
            <a:off x="1251678" y="2286001"/>
            <a:ext cx="4363595" cy="3593591"/>
          </a:xfrm>
        </p:spPr>
        <p:txBody>
          <a:bodyPr vert="horz" lIns="91440" tIns="45720" rIns="91440" bIns="45720" rtlCol="0" anchor="t">
            <a:normAutofit/>
          </a:bodyPr>
          <a:lstStyle/>
          <a:p>
            <a:r>
              <a:rPr lang="en-US"/>
              <a:t>The network team will be in charge of downloading  the software and configuring it</a:t>
            </a:r>
          </a:p>
          <a:p>
            <a:r>
              <a:rPr lang="en-US"/>
              <a:t>The team will also be in charge of setting up the Kiosks and connecting them to the access points, both placement and setup will be done by the network team.</a:t>
            </a:r>
            <a:endParaRPr lang="en-US">
              <a:solidFill>
                <a:schemeClr val="tx1"/>
              </a:solidFill>
            </a:endParaRPr>
          </a:p>
        </p:txBody>
      </p:sp>
      <p:pic>
        <p:nvPicPr>
          <p:cNvPr id="5" name="Content Placeholder 4" descr="A picture containing person&#10;&#10;Description automatically generated">
            <a:extLst>
              <a:ext uri="{FF2B5EF4-FFF2-40B4-BE49-F238E27FC236}">
                <a16:creationId xmlns:a16="http://schemas.microsoft.com/office/drawing/2014/main" id="{50671E9A-7EC6-B1FF-774D-D008924AF86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98193" y="1543990"/>
            <a:ext cx="5176744" cy="3796278"/>
          </a:xfrm>
          <a:prstGeom prst="rect">
            <a:avLst/>
          </a:prstGeom>
        </p:spPr>
      </p:pic>
      <p:sp>
        <p:nvSpPr>
          <p:cNvPr id="6" name="TextBox 5">
            <a:extLst>
              <a:ext uri="{FF2B5EF4-FFF2-40B4-BE49-F238E27FC236}">
                <a16:creationId xmlns:a16="http://schemas.microsoft.com/office/drawing/2014/main" id="{364E0B58-FD5E-DF3C-1585-D7265DA7CA5A}"/>
              </a:ext>
            </a:extLst>
          </p:cNvPr>
          <p:cNvSpPr txBox="1"/>
          <p:nvPr/>
        </p:nvSpPr>
        <p:spPr>
          <a:xfrm>
            <a:off x="8690575" y="5140213"/>
            <a:ext cx="258436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academy.hsoub.com/certificates/comptia/%D9%88%D8%AD%D8%AF%D8%A9-%D8%A7%D9%84%D9%85%D8%B9%D8%A7%D9%84%D8%AC%D8%A9-%D8%A7%D9%84%D9%85%D8%B1%D9%83%D8%B2%D9%8A%D8%A9-r58/">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6485544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1251677" y="645105"/>
            <a:ext cx="4357499" cy="1320855"/>
          </a:xfrm>
        </p:spPr>
        <p:txBody>
          <a:bodyPr>
            <a:normAutofit/>
          </a:bodyPr>
          <a:lstStyle/>
          <a:p>
            <a:r>
              <a:rPr lang="en-US" sz="4100"/>
              <a:t>Task 7 : </a:t>
            </a:r>
            <a:r>
              <a:rPr lang="en-US" sz="4100" b="1"/>
              <a:t>Training for Employees</a:t>
            </a:r>
            <a:endParaRPr lang="en-US" sz="4100"/>
          </a:p>
        </p:txBody>
      </p:sp>
      <p:sp>
        <p:nvSpPr>
          <p:cNvPr id="24" name="Content Placeholder 23">
            <a:extLst>
              <a:ext uri="{FF2B5EF4-FFF2-40B4-BE49-F238E27FC236}">
                <a16:creationId xmlns:a16="http://schemas.microsoft.com/office/drawing/2014/main" id="{715EC546-F92D-E350-8FB5-F8C9D762808E}"/>
              </a:ext>
            </a:extLst>
          </p:cNvPr>
          <p:cNvSpPr>
            <a:spLocks noGrp="1"/>
          </p:cNvSpPr>
          <p:nvPr>
            <p:ph idx="1"/>
          </p:nvPr>
        </p:nvSpPr>
        <p:spPr>
          <a:xfrm>
            <a:off x="1251678" y="2286001"/>
            <a:ext cx="4363595" cy="3593591"/>
          </a:xfrm>
        </p:spPr>
        <p:txBody>
          <a:bodyPr>
            <a:normAutofit lnSpcReduction="10000"/>
          </a:bodyPr>
          <a:lstStyle/>
          <a:p>
            <a:r>
              <a:rPr lang="en-US"/>
              <a:t>One of our team members will provide every store with 7 days of virtual training</a:t>
            </a:r>
          </a:p>
          <a:p>
            <a:r>
              <a:rPr lang="en-US"/>
              <a:t>The training guide will be made prior to the beginning of training.</a:t>
            </a:r>
          </a:p>
          <a:p>
            <a:r>
              <a:rPr lang="en-US"/>
              <a:t>This guide will be made by an outside company ( Illustrations LLC)</a:t>
            </a:r>
          </a:p>
          <a:p>
            <a:r>
              <a:rPr lang="en-US"/>
              <a:t>The trouble-shooting guide will be created by the network team as it will focus </a:t>
            </a:r>
            <a:r>
              <a:rPr lang="en-US" err="1"/>
              <a:t>alot</a:t>
            </a:r>
            <a:r>
              <a:rPr lang="en-US"/>
              <a:t> of connectivity issues</a:t>
            </a:r>
            <a:endParaRPr lang="en-US">
              <a:solidFill>
                <a:schemeClr val="tx1"/>
              </a:solidFill>
            </a:endParaRPr>
          </a:p>
        </p:txBody>
      </p:sp>
      <p:pic>
        <p:nvPicPr>
          <p:cNvPr id="6" name="Content Placeholder 5" descr="A group of people sitting at a table with a computer&#10;&#10;Description automatically generated with low confidence">
            <a:extLst>
              <a:ext uri="{FF2B5EF4-FFF2-40B4-BE49-F238E27FC236}">
                <a16:creationId xmlns:a16="http://schemas.microsoft.com/office/drawing/2014/main" id="{E5056548-FB2D-3B36-D4E9-6469A0D2399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98193" y="2070293"/>
            <a:ext cx="5176744" cy="2743673"/>
          </a:xfrm>
          <a:prstGeom prst="rect">
            <a:avLst/>
          </a:prstGeom>
        </p:spPr>
      </p:pic>
      <p:sp>
        <p:nvSpPr>
          <p:cNvPr id="7" name="TextBox 6">
            <a:extLst>
              <a:ext uri="{FF2B5EF4-FFF2-40B4-BE49-F238E27FC236}">
                <a16:creationId xmlns:a16="http://schemas.microsoft.com/office/drawing/2014/main" id="{C3B2536A-A13B-65CF-D53E-6D65E993593B}"/>
              </a:ext>
            </a:extLst>
          </p:cNvPr>
          <p:cNvSpPr txBox="1"/>
          <p:nvPr/>
        </p:nvSpPr>
        <p:spPr>
          <a:xfrm>
            <a:off x="8690576" y="4613911"/>
            <a:ext cx="258436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technofaq.org/posts/2020/10/why-employee-training-is-the-best-investment-you-could-mak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6484893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1251679" y="645106"/>
            <a:ext cx="3384329" cy="5421435"/>
          </a:xfrm>
        </p:spPr>
        <p:txBody>
          <a:bodyPr anchor="ctr">
            <a:normAutofit/>
          </a:bodyPr>
          <a:lstStyle/>
          <a:p>
            <a:r>
              <a:rPr lang="en-US" sz="4000"/>
              <a:t>Deliverables</a:t>
            </a:r>
          </a:p>
        </p:txBody>
      </p:sp>
      <p:graphicFrame>
        <p:nvGraphicFramePr>
          <p:cNvPr id="14" name="Content Placeholder 2">
            <a:extLst>
              <a:ext uri="{FF2B5EF4-FFF2-40B4-BE49-F238E27FC236}">
                <a16:creationId xmlns:a16="http://schemas.microsoft.com/office/drawing/2014/main" id="{8E887269-3E9E-8A88-8933-03F3041B1953}"/>
              </a:ext>
            </a:extLst>
          </p:cNvPr>
          <p:cNvGraphicFramePr>
            <a:graphicFrameLocks noGrp="1"/>
          </p:cNvGraphicFramePr>
          <p:nvPr>
            <p:ph idx="1"/>
            <p:extLst>
              <p:ext uri="{D42A27DB-BD31-4B8C-83A1-F6EECF244321}">
                <p14:modId xmlns:p14="http://schemas.microsoft.com/office/powerpoint/2010/main" val="429965101"/>
              </p:ext>
            </p:extLst>
          </p:nvPr>
        </p:nvGraphicFramePr>
        <p:xfrm>
          <a:off x="5280025" y="644525"/>
          <a:ext cx="5994400" cy="5409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41236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1251678" y="382385"/>
            <a:ext cx="10178322" cy="1492132"/>
          </a:xfrm>
        </p:spPr>
        <p:txBody>
          <a:bodyPr anchor="ctr">
            <a:normAutofit/>
          </a:bodyPr>
          <a:lstStyle/>
          <a:p>
            <a:r>
              <a:rPr lang="en-US"/>
              <a:t>Deliverables</a:t>
            </a:r>
          </a:p>
        </p:txBody>
      </p:sp>
      <p:graphicFrame>
        <p:nvGraphicFramePr>
          <p:cNvPr id="15" name="Content Placeholder 2">
            <a:extLst>
              <a:ext uri="{FF2B5EF4-FFF2-40B4-BE49-F238E27FC236}">
                <a16:creationId xmlns:a16="http://schemas.microsoft.com/office/drawing/2014/main" id="{7589DF56-B203-E39C-01E0-B6904FF4B3B3}"/>
              </a:ext>
            </a:extLst>
          </p:cNvPr>
          <p:cNvGraphicFramePr>
            <a:graphicFrameLocks noGrp="1"/>
          </p:cNvGraphicFramePr>
          <p:nvPr>
            <p:ph idx="1"/>
            <p:extLst>
              <p:ext uri="{D42A27DB-BD31-4B8C-83A1-F6EECF244321}">
                <p14:modId xmlns:p14="http://schemas.microsoft.com/office/powerpoint/2010/main" val="3416840445"/>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95222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1251678" y="382385"/>
            <a:ext cx="10178322" cy="1492132"/>
          </a:xfrm>
        </p:spPr>
        <p:txBody>
          <a:bodyPr anchor="ctr">
            <a:normAutofit/>
          </a:bodyPr>
          <a:lstStyle/>
          <a:p>
            <a:r>
              <a:rPr lang="en-US"/>
              <a:t>Deliverables</a:t>
            </a:r>
          </a:p>
        </p:txBody>
      </p:sp>
      <p:graphicFrame>
        <p:nvGraphicFramePr>
          <p:cNvPr id="15" name="Content Placeholder 2">
            <a:extLst>
              <a:ext uri="{FF2B5EF4-FFF2-40B4-BE49-F238E27FC236}">
                <a16:creationId xmlns:a16="http://schemas.microsoft.com/office/drawing/2014/main" id="{7589DF56-B203-E39C-01E0-B6904FF4B3B3}"/>
              </a:ext>
            </a:extLst>
          </p:cNvPr>
          <p:cNvGraphicFramePr>
            <a:graphicFrameLocks noGrp="1"/>
          </p:cNvGraphicFramePr>
          <p:nvPr>
            <p:ph idx="1"/>
            <p:extLst>
              <p:ext uri="{D42A27DB-BD31-4B8C-83A1-F6EECF244321}">
                <p14:modId xmlns:p14="http://schemas.microsoft.com/office/powerpoint/2010/main" val="3305436557"/>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63169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428979" y="1162940"/>
            <a:ext cx="3393214" cy="4532120"/>
          </a:xfrm>
        </p:spPr>
        <p:txBody>
          <a:bodyPr anchor="ctr">
            <a:normAutofit/>
          </a:bodyPr>
          <a:lstStyle/>
          <a:p>
            <a:r>
              <a:rPr lang="en-US"/>
              <a:t>Project Schedule</a:t>
            </a:r>
            <a:endParaRPr lang="en-US" sz="4400">
              <a:solidFill>
                <a:srgbClr val="2A1A00"/>
              </a:solidFill>
            </a:endParaRP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1">
            <a:extLst>
              <a:ext uri="{FF2B5EF4-FFF2-40B4-BE49-F238E27FC236}">
                <a16:creationId xmlns:a16="http://schemas.microsoft.com/office/drawing/2014/main" id="{805EEA2D-D998-379F-885A-1A740482EE9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Content Placeholder 8">
            <a:extLst>
              <a:ext uri="{FF2B5EF4-FFF2-40B4-BE49-F238E27FC236}">
                <a16:creationId xmlns:a16="http://schemas.microsoft.com/office/drawing/2014/main" id="{1E90FECF-4295-17CD-6F2B-6E40D43F5669}"/>
              </a:ext>
            </a:extLst>
          </p:cNvPr>
          <p:cNvGraphicFramePr>
            <a:graphicFrameLocks noGrp="1"/>
          </p:cNvGraphicFramePr>
          <p:nvPr>
            <p:ph idx="1"/>
            <p:extLst>
              <p:ext uri="{D42A27DB-BD31-4B8C-83A1-F6EECF244321}">
                <p14:modId xmlns:p14="http://schemas.microsoft.com/office/powerpoint/2010/main" val="3696912463"/>
              </p:ext>
            </p:extLst>
          </p:nvPr>
        </p:nvGraphicFramePr>
        <p:xfrm>
          <a:off x="6445764" y="254000"/>
          <a:ext cx="5680080" cy="6062471"/>
        </p:xfrm>
        <a:graphic>
          <a:graphicData uri="http://schemas.openxmlformats.org/drawingml/2006/table">
            <a:tbl>
              <a:tblPr/>
              <a:tblGrid>
                <a:gridCol w="946680">
                  <a:extLst>
                    <a:ext uri="{9D8B030D-6E8A-4147-A177-3AD203B41FA5}">
                      <a16:colId xmlns:a16="http://schemas.microsoft.com/office/drawing/2014/main" val="1139066554"/>
                    </a:ext>
                  </a:extLst>
                </a:gridCol>
                <a:gridCol w="946680">
                  <a:extLst>
                    <a:ext uri="{9D8B030D-6E8A-4147-A177-3AD203B41FA5}">
                      <a16:colId xmlns:a16="http://schemas.microsoft.com/office/drawing/2014/main" val="243982874"/>
                    </a:ext>
                  </a:extLst>
                </a:gridCol>
                <a:gridCol w="946680">
                  <a:extLst>
                    <a:ext uri="{9D8B030D-6E8A-4147-A177-3AD203B41FA5}">
                      <a16:colId xmlns:a16="http://schemas.microsoft.com/office/drawing/2014/main" val="4255269976"/>
                    </a:ext>
                  </a:extLst>
                </a:gridCol>
                <a:gridCol w="946680">
                  <a:extLst>
                    <a:ext uri="{9D8B030D-6E8A-4147-A177-3AD203B41FA5}">
                      <a16:colId xmlns:a16="http://schemas.microsoft.com/office/drawing/2014/main" val="115391874"/>
                    </a:ext>
                  </a:extLst>
                </a:gridCol>
                <a:gridCol w="946680">
                  <a:extLst>
                    <a:ext uri="{9D8B030D-6E8A-4147-A177-3AD203B41FA5}">
                      <a16:colId xmlns:a16="http://schemas.microsoft.com/office/drawing/2014/main" val="3416845369"/>
                    </a:ext>
                  </a:extLst>
                </a:gridCol>
                <a:gridCol w="946680">
                  <a:extLst>
                    <a:ext uri="{9D8B030D-6E8A-4147-A177-3AD203B41FA5}">
                      <a16:colId xmlns:a16="http://schemas.microsoft.com/office/drawing/2014/main" val="3076583817"/>
                    </a:ext>
                  </a:extLst>
                </a:gridCol>
              </a:tblGrid>
              <a:tr h="603721">
                <a:tc gridSpan="6">
                  <a:txBody>
                    <a:bodyPr/>
                    <a:lstStyle/>
                    <a:p>
                      <a:pPr algn="ctr" rtl="0" fontAlgn="t">
                        <a:spcBef>
                          <a:spcPts val="0"/>
                        </a:spcBef>
                        <a:spcAft>
                          <a:spcPts val="0"/>
                        </a:spcAft>
                      </a:pPr>
                      <a:r>
                        <a:rPr lang="en-US" sz="1800" b="0" i="0" u="none" strike="noStrike">
                          <a:solidFill>
                            <a:srgbClr val="202124"/>
                          </a:solidFill>
                          <a:effectLst/>
                          <a:latin typeface="Calibri" panose="020F0502020204030204" pitchFamily="34" charset="0"/>
                        </a:rPr>
                        <a:t>Project Communication Plan</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4623885"/>
                  </a:ext>
                </a:extLst>
              </a:tr>
              <a:tr h="555379">
                <a:tc>
                  <a:txBody>
                    <a:bodyPr/>
                    <a:lstStyle/>
                    <a:p>
                      <a:pPr rtl="0" fontAlgn="t">
                        <a:spcBef>
                          <a:spcPts val="0"/>
                        </a:spcBef>
                        <a:spcAft>
                          <a:spcPts val="0"/>
                        </a:spcAft>
                      </a:pPr>
                      <a:r>
                        <a:rPr lang="en-US" sz="800" b="0" i="0" u="none" strike="noStrike">
                          <a:solidFill>
                            <a:srgbClr val="000000"/>
                          </a:solidFill>
                          <a:effectLst/>
                          <a:latin typeface="Times New Roman" panose="02020603050405020304" pitchFamily="18" charset="0"/>
                        </a:rPr>
                        <a:t>Document </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800" b="0" i="0" u="none" strike="noStrike">
                          <a:solidFill>
                            <a:srgbClr val="000000"/>
                          </a:solidFill>
                          <a:effectLst/>
                          <a:latin typeface="Times New Roman" panose="02020603050405020304" pitchFamily="18" charset="0"/>
                        </a:rPr>
                        <a:t>Author/ Originator</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800" b="0" i="0" u="none" strike="noStrike">
                          <a:solidFill>
                            <a:srgbClr val="000000"/>
                          </a:solidFill>
                          <a:effectLst/>
                          <a:latin typeface="Times New Roman" panose="02020603050405020304" pitchFamily="18" charset="0"/>
                        </a:rPr>
                        <a:t>Required Date / Frequency</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800" b="0" i="0" u="none" strike="noStrike">
                          <a:solidFill>
                            <a:srgbClr val="000000"/>
                          </a:solidFill>
                          <a:effectLst/>
                          <a:latin typeface="Times New Roman" panose="02020603050405020304" pitchFamily="18" charset="0"/>
                        </a:rPr>
                        <a:t>Recipients</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800" b="0" i="0" u="none" strike="noStrike">
                          <a:solidFill>
                            <a:srgbClr val="000000"/>
                          </a:solidFill>
                          <a:effectLst/>
                          <a:latin typeface="Times New Roman" panose="02020603050405020304" pitchFamily="18" charset="0"/>
                        </a:rPr>
                        <a:t>Action Required</a:t>
                      </a:r>
                      <a:endParaRPr lang="en-US" sz="1500">
                        <a:effectLst/>
                      </a:endParaRPr>
                    </a:p>
                    <a:p>
                      <a:pPr rtl="0" fontAlgn="t">
                        <a:spcBef>
                          <a:spcPts val="0"/>
                        </a:spcBef>
                        <a:spcAft>
                          <a:spcPts val="0"/>
                        </a:spcAft>
                      </a:pPr>
                      <a:r>
                        <a:rPr lang="en-US" sz="800" b="0" i="0" u="none" strike="noStrike">
                          <a:solidFill>
                            <a:srgbClr val="000000"/>
                          </a:solidFill>
                          <a:effectLst/>
                          <a:latin typeface="Times New Roman" panose="02020603050405020304" pitchFamily="18" charset="0"/>
                        </a:rPr>
                        <a:t>(I,C,A)</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800" b="0" i="0" u="none" strike="noStrike">
                          <a:solidFill>
                            <a:srgbClr val="000000"/>
                          </a:solidFill>
                          <a:effectLst/>
                          <a:latin typeface="Times New Roman" panose="02020603050405020304" pitchFamily="18" charset="0"/>
                        </a:rPr>
                        <a:t>Comments</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4033096"/>
                  </a:ext>
                </a:extLst>
              </a:tr>
              <a:tr h="507037">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Weekly Kiosk Hardware Update</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Build your Solutions LLC</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Weekly</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Project Manager</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I</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These will be progress reports</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272395"/>
                  </a:ext>
                </a:extLst>
              </a:tr>
              <a:tr h="1014624">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Sprint Meetings</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Software Development Team</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Twice a week </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Head of Software Development Team</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C</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Both the customer or the project manager can attend these meetings if they would like to </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89019"/>
                  </a:ext>
                </a:extLst>
              </a:tr>
              <a:tr h="676232">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Software design meeting</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Software Development team Head</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Bi-weekly after 06/06</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Customer, project manager</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C</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Bi-weekly progress reports</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3932797"/>
                  </a:ext>
                </a:extLst>
              </a:tr>
              <a:tr h="845427">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Network Update</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Network team Head</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weekly</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Project Manager</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I</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Updates on completed locations and report any delays</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4740441"/>
                  </a:ext>
                </a:extLst>
              </a:tr>
              <a:tr h="1014624">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UI Design Meeting</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Software Development Team</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Twice a Week</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Customer</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A</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The project manager may attend these meetings as they see fit.</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109176"/>
                  </a:ext>
                </a:extLst>
              </a:tr>
              <a:tr h="845427">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System Testing Plan</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Network team and Software Development team</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Before Testing Begins</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Project manager</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A</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Times New Roman" panose="02020603050405020304" pitchFamily="18" charset="0"/>
                        </a:rPr>
                        <a:t>All planned tests must be discussed and approved in this meeting</a:t>
                      </a:r>
                      <a:endParaRPr lang="en-US" sz="1500">
                        <a:effectLst/>
                      </a:endParaRPr>
                    </a:p>
                  </a:txBody>
                  <a:tcPr marL="53167" marR="53167" marT="53167" marB="53167">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9262478"/>
                  </a:ext>
                </a:extLst>
              </a:tr>
            </a:tbl>
          </a:graphicData>
        </a:graphic>
      </p:graphicFrame>
      <p:sp>
        <p:nvSpPr>
          <p:cNvPr id="11" name="Rectangle 2">
            <a:extLst>
              <a:ext uri="{FF2B5EF4-FFF2-40B4-BE49-F238E27FC236}">
                <a16:creationId xmlns:a16="http://schemas.microsoft.com/office/drawing/2014/main" id="{277B2C54-030F-3106-AEC9-47C510231E3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3618304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AA4A-91BD-0C17-A0EE-ABC13AF19262}"/>
              </a:ext>
            </a:extLst>
          </p:cNvPr>
          <p:cNvSpPr>
            <a:spLocks noGrp="1"/>
          </p:cNvSpPr>
          <p:nvPr>
            <p:ph type="title"/>
          </p:nvPr>
        </p:nvSpPr>
        <p:spPr>
          <a:xfrm>
            <a:off x="3039729" y="453001"/>
            <a:ext cx="7831471" cy="1240334"/>
          </a:xfrm>
        </p:spPr>
        <p:txBody>
          <a:bodyPr>
            <a:normAutofit fontScale="90000"/>
          </a:bodyPr>
          <a:lstStyle/>
          <a:p>
            <a:r>
              <a:rPr lang="en-US"/>
              <a:t>Our Problem</a:t>
            </a:r>
          </a:p>
        </p:txBody>
      </p:sp>
      <p:sp>
        <p:nvSpPr>
          <p:cNvPr id="3" name="Text Placeholder 2">
            <a:extLst>
              <a:ext uri="{FF2B5EF4-FFF2-40B4-BE49-F238E27FC236}">
                <a16:creationId xmlns:a16="http://schemas.microsoft.com/office/drawing/2014/main" id="{18DD3E28-6C0D-7A75-298E-125F9C812B1C}"/>
              </a:ext>
            </a:extLst>
          </p:cNvPr>
          <p:cNvSpPr>
            <a:spLocks noGrp="1"/>
          </p:cNvSpPr>
          <p:nvPr>
            <p:ph type="body" idx="1"/>
          </p:nvPr>
        </p:nvSpPr>
        <p:spPr>
          <a:xfrm>
            <a:off x="3039728" y="2032759"/>
            <a:ext cx="8891859" cy="4163855"/>
          </a:xfrm>
        </p:spPr>
        <p:txBody>
          <a:bodyPr>
            <a:normAutofit/>
          </a:bodyPr>
          <a:lstStyle/>
          <a:p>
            <a:r>
              <a:rPr lang="en-US"/>
              <a:t>We have too many items that could fit into multiple categories and this confuses our customers and makes the shopping experience less enjoyable.</a:t>
            </a:r>
          </a:p>
          <a:p>
            <a:endParaRPr lang="en-US"/>
          </a:p>
          <a:p>
            <a:r>
              <a:rPr lang="en-US"/>
              <a:t>We are requesting for Locator Kiosks to be built and installed at all our locations</a:t>
            </a:r>
          </a:p>
        </p:txBody>
      </p:sp>
    </p:spTree>
    <p:extLst>
      <p:ext uri="{BB962C8B-B14F-4D97-AF65-F5344CB8AC3E}">
        <p14:creationId xmlns:p14="http://schemas.microsoft.com/office/powerpoint/2010/main" val="10126348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428978" y="1162940"/>
            <a:ext cx="5746043" cy="4532120"/>
          </a:xfrm>
        </p:spPr>
        <p:txBody>
          <a:bodyPr anchor="ctr">
            <a:normAutofit/>
          </a:bodyPr>
          <a:lstStyle/>
          <a:p>
            <a:r>
              <a:rPr lang="en-US"/>
              <a:t>Project Schedule</a:t>
            </a:r>
            <a:endParaRPr lang="en-US" sz="4400">
              <a:solidFill>
                <a:srgbClr val="2A1A00"/>
              </a:solidFill>
            </a:endParaRP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27F47AC2-25E2-597E-2F63-37CAF129C3E3}"/>
              </a:ext>
            </a:extLst>
          </p:cNvPr>
          <p:cNvGraphicFramePr>
            <a:graphicFrameLocks noGrp="1"/>
          </p:cNvGraphicFramePr>
          <p:nvPr>
            <p:ph idx="1"/>
            <p:extLst>
              <p:ext uri="{D42A27DB-BD31-4B8C-83A1-F6EECF244321}">
                <p14:modId xmlns:p14="http://schemas.microsoft.com/office/powerpoint/2010/main" val="4272047106"/>
              </p:ext>
            </p:extLst>
          </p:nvPr>
        </p:nvGraphicFramePr>
        <p:xfrm>
          <a:off x="6839712" y="745807"/>
          <a:ext cx="5066682" cy="4949255"/>
        </p:xfrm>
        <a:graphic>
          <a:graphicData uri="http://schemas.openxmlformats.org/drawingml/2006/table">
            <a:tbl>
              <a:tblPr/>
              <a:tblGrid>
                <a:gridCol w="844447">
                  <a:extLst>
                    <a:ext uri="{9D8B030D-6E8A-4147-A177-3AD203B41FA5}">
                      <a16:colId xmlns:a16="http://schemas.microsoft.com/office/drawing/2014/main" val="2656750900"/>
                    </a:ext>
                  </a:extLst>
                </a:gridCol>
                <a:gridCol w="844447">
                  <a:extLst>
                    <a:ext uri="{9D8B030D-6E8A-4147-A177-3AD203B41FA5}">
                      <a16:colId xmlns:a16="http://schemas.microsoft.com/office/drawing/2014/main" val="897180789"/>
                    </a:ext>
                  </a:extLst>
                </a:gridCol>
                <a:gridCol w="844447">
                  <a:extLst>
                    <a:ext uri="{9D8B030D-6E8A-4147-A177-3AD203B41FA5}">
                      <a16:colId xmlns:a16="http://schemas.microsoft.com/office/drawing/2014/main" val="1493948896"/>
                    </a:ext>
                  </a:extLst>
                </a:gridCol>
                <a:gridCol w="844447">
                  <a:extLst>
                    <a:ext uri="{9D8B030D-6E8A-4147-A177-3AD203B41FA5}">
                      <a16:colId xmlns:a16="http://schemas.microsoft.com/office/drawing/2014/main" val="744624703"/>
                    </a:ext>
                  </a:extLst>
                </a:gridCol>
                <a:gridCol w="844447">
                  <a:extLst>
                    <a:ext uri="{9D8B030D-6E8A-4147-A177-3AD203B41FA5}">
                      <a16:colId xmlns:a16="http://schemas.microsoft.com/office/drawing/2014/main" val="2175507235"/>
                    </a:ext>
                  </a:extLst>
                </a:gridCol>
                <a:gridCol w="844447">
                  <a:extLst>
                    <a:ext uri="{9D8B030D-6E8A-4147-A177-3AD203B41FA5}">
                      <a16:colId xmlns:a16="http://schemas.microsoft.com/office/drawing/2014/main" val="1948533957"/>
                    </a:ext>
                  </a:extLst>
                </a:gridCol>
              </a:tblGrid>
              <a:tr h="682818">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Testing Bugs Meeting</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Network team and Software Development team</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Weekly </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Project Manager</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C</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Discuss the plan forward to fix the bugs and the customer may sit in on these meetings</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3429204"/>
                  </a:ext>
                </a:extLst>
              </a:tr>
              <a:tr h="795837">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Focus Group Review</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Focus Group Company</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After Testing</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The Whole team and customer</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C</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This will be a meeting to discuss the findings from the focus groups and discuss if changes need to be made.</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2406709"/>
                  </a:ext>
                </a:extLst>
              </a:tr>
              <a:tr h="682818">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Installation Progress report </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Network teams(teams of 2)</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weekly</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Project Manager</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I</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Keeps the project manager updated on the installation progress and informs them of any delays.</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9036016"/>
                  </a:ext>
                </a:extLst>
              </a:tr>
              <a:tr h="908854">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Training Manual </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Illustrations LLC</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Once</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Project manager, network and software teams, customer</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A</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Discusses training manual and the way training should be done, also discussed the training plan for the 7 days of virtual training.</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3925274"/>
                  </a:ext>
                </a:extLst>
              </a:tr>
              <a:tr h="795837">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Closing meeting </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Project Manager</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Once</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Customer</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C</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To discuss the project and finalize payments. All documentation will be given to the customer.</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1609764"/>
                  </a:ext>
                </a:extLst>
              </a:tr>
              <a:tr h="795837">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Project evaluation meeting</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Project Manager</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Once</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Network team, Software Development team</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I</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600" b="0" i="0" u="none" strike="noStrike">
                          <a:solidFill>
                            <a:srgbClr val="000000"/>
                          </a:solidFill>
                          <a:effectLst/>
                          <a:latin typeface="Times New Roman" panose="02020603050405020304" pitchFamily="18" charset="0"/>
                        </a:rPr>
                        <a:t>Discuss the project, what went well and what went wrong. And how can we improve the next project ?</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1614321"/>
                  </a:ext>
                </a:extLst>
              </a:tr>
              <a:tr h="287254">
                <a:tc gridSpan="6">
                  <a:txBody>
                    <a:bodyPr/>
                    <a:lstStyle/>
                    <a:p>
                      <a:pPr rtl="0" fontAlgn="t">
                        <a:spcBef>
                          <a:spcPts val="0"/>
                        </a:spcBef>
                        <a:spcAft>
                          <a:spcPts val="0"/>
                        </a:spcAft>
                      </a:pPr>
                      <a:r>
                        <a:rPr lang="en-US" sz="900" b="0" i="0" u="none" strike="noStrike">
                          <a:solidFill>
                            <a:srgbClr val="000000"/>
                          </a:solidFill>
                          <a:effectLst/>
                          <a:latin typeface="Times New Roman" panose="02020603050405020304" pitchFamily="18" charset="0"/>
                        </a:rPr>
                        <a:t>Key: I for information Only; C: for Review &amp; Comments; A: for Review &amp; Approve</a:t>
                      </a:r>
                      <a:endParaRPr lang="en-US" sz="1400">
                        <a:effectLst/>
                      </a:endParaRPr>
                    </a:p>
                  </a:txBody>
                  <a:tcPr marL="49999" marR="49999" marT="49999" marB="49999">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7906157"/>
                  </a:ext>
                </a:extLst>
              </a:tr>
            </a:tbl>
          </a:graphicData>
        </a:graphic>
      </p:graphicFrame>
      <p:sp>
        <p:nvSpPr>
          <p:cNvPr id="5" name="Rectangle 1">
            <a:extLst>
              <a:ext uri="{FF2B5EF4-FFF2-40B4-BE49-F238E27FC236}">
                <a16:creationId xmlns:a16="http://schemas.microsoft.com/office/drawing/2014/main" id="{F5809F9D-38EF-C7C2-129F-05626BA5E85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356087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428978" y="1162940"/>
            <a:ext cx="5746043" cy="4532120"/>
          </a:xfrm>
        </p:spPr>
        <p:txBody>
          <a:bodyPr anchor="ctr">
            <a:normAutofit/>
          </a:bodyPr>
          <a:lstStyle/>
          <a:p>
            <a:r>
              <a:rPr lang="en-US"/>
              <a:t>Project Organization</a:t>
            </a:r>
            <a:endParaRPr lang="en-US">
              <a:solidFill>
                <a:srgbClr val="2A1A00"/>
              </a:solidFill>
            </a:endParaRP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7690532-7860-A9B5-04DB-8853D2AFB5AD}"/>
              </a:ext>
            </a:extLst>
          </p:cNvPr>
          <p:cNvSpPr>
            <a:spLocks noGrp="1"/>
          </p:cNvSpPr>
          <p:nvPr>
            <p:ph idx="1"/>
          </p:nvPr>
        </p:nvSpPr>
        <p:spPr>
          <a:xfrm>
            <a:off x="6761705" y="495341"/>
            <a:ext cx="4680729" cy="5868187"/>
          </a:xfrm>
        </p:spPr>
        <p:txBody>
          <a:bodyPr anchor="ctr">
            <a:normAutofit fontScale="70000" lnSpcReduction="20000"/>
          </a:bodyPr>
          <a:lstStyle/>
          <a:p>
            <a:r>
              <a:rPr lang="en-US">
                <a:ea typeface="+mn-lt"/>
                <a:cs typeface="+mn-lt"/>
              </a:rPr>
              <a:t>Project Manager:</a:t>
            </a:r>
          </a:p>
          <a:p>
            <a:pPr lvl="1">
              <a:buFont typeface="Gill Sans MT" panose="020B0604020202020204" pitchFamily="34" charset="0"/>
              <a:buChar char="–"/>
            </a:pPr>
            <a:r>
              <a:rPr lang="en-US">
                <a:ea typeface="+mn-lt"/>
                <a:cs typeface="+mn-lt"/>
              </a:rPr>
              <a:t>Jordan Frost</a:t>
            </a:r>
          </a:p>
          <a:p>
            <a:pPr lvl="1">
              <a:buFont typeface="Gill Sans MT" panose="020B0604020202020204" pitchFamily="34" charset="0"/>
            </a:pPr>
            <a:r>
              <a:rPr lang="en-US">
                <a:ea typeface="+mn-lt"/>
                <a:cs typeface="+mn-lt"/>
              </a:rPr>
              <a:t>Graduated from the University of Florida with a B.S in Business Administration then pursued his MBA at University of Central Florida</a:t>
            </a:r>
          </a:p>
          <a:p>
            <a:pPr lvl="1"/>
            <a:r>
              <a:rPr lang="en-US">
                <a:ea typeface="+mn-lt"/>
                <a:cs typeface="+mn-lt"/>
              </a:rPr>
              <a:t>Phone - +1 (904)-385-2352</a:t>
            </a:r>
          </a:p>
          <a:p>
            <a:pPr lvl="1"/>
            <a:r>
              <a:rPr lang="en-US">
                <a:ea typeface="+mn-lt"/>
                <a:cs typeface="+mn-lt"/>
              </a:rPr>
              <a:t>Email: </a:t>
            </a:r>
            <a:r>
              <a:rPr lang="en-US">
                <a:ea typeface="+mn-lt"/>
                <a:cs typeface="+mn-lt"/>
                <a:hlinkClick r:id="rId2"/>
              </a:rPr>
              <a:t>Frost@gmail.com</a:t>
            </a:r>
            <a:endParaRPr lang="en-US">
              <a:ea typeface="+mn-lt"/>
              <a:cs typeface="+mn-lt"/>
            </a:endParaRPr>
          </a:p>
          <a:p>
            <a:r>
              <a:rPr lang="en-US">
                <a:ea typeface="+mn-lt"/>
                <a:cs typeface="+mn-lt"/>
              </a:rPr>
              <a:t>Design Team:  We design Everything Incorporation will be in charge of designing a render of the Locator Kiosk.</a:t>
            </a:r>
          </a:p>
          <a:p>
            <a:pPr lvl="1"/>
            <a:r>
              <a:rPr lang="en-US">
                <a:ea typeface="+mn-lt"/>
                <a:cs typeface="+mn-lt"/>
              </a:rPr>
              <a:t>Jim Burch - (Manager in charge) </a:t>
            </a:r>
          </a:p>
          <a:p>
            <a:pPr lvl="1"/>
            <a:r>
              <a:rPr lang="en-US">
                <a:ea typeface="+mn-lt"/>
                <a:cs typeface="+mn-lt"/>
              </a:rPr>
              <a:t>Address - 7812 River City Drive, Jacksonville Florida 32211</a:t>
            </a:r>
          </a:p>
          <a:p>
            <a:pPr lvl="1">
              <a:buFont typeface="Gill Sans MT" panose="020B0604020202020204" pitchFamily="34" charset="0"/>
              <a:buChar char="–"/>
            </a:pPr>
            <a:r>
              <a:rPr lang="en-US">
                <a:ea typeface="+mn-lt"/>
                <a:cs typeface="+mn-lt"/>
              </a:rPr>
              <a:t>Phone - +1 (904)-572-4895</a:t>
            </a:r>
          </a:p>
          <a:p>
            <a:pPr lvl="1"/>
            <a:r>
              <a:rPr lang="en-US">
                <a:ea typeface="+mn-lt"/>
                <a:cs typeface="+mn-lt"/>
              </a:rPr>
              <a:t>Email - </a:t>
            </a:r>
            <a:r>
              <a:rPr lang="en-US">
                <a:ea typeface="+mn-lt"/>
                <a:cs typeface="+mn-lt"/>
                <a:hlinkClick r:id="rId3"/>
              </a:rPr>
              <a:t>Wedesign@gmail.com</a:t>
            </a:r>
            <a:r>
              <a:rPr lang="en-US">
                <a:ea typeface="+mn-lt"/>
                <a:cs typeface="+mn-lt"/>
              </a:rPr>
              <a:t> </a:t>
            </a:r>
          </a:p>
          <a:p>
            <a:r>
              <a:rPr lang="en-US">
                <a:ea typeface="+mn-lt"/>
                <a:cs typeface="+mn-lt"/>
              </a:rPr>
              <a:t>Locator Kiosk Network hardware Team: The trusted company </a:t>
            </a:r>
            <a:r>
              <a:rPr lang="en-US" err="1">
                <a:ea typeface="+mn-lt"/>
                <a:cs typeface="+mn-lt"/>
              </a:rPr>
              <a:t>NetWorkz</a:t>
            </a:r>
            <a:r>
              <a:rPr lang="en-US">
                <a:ea typeface="+mn-lt"/>
                <a:cs typeface="+mn-lt"/>
              </a:rPr>
              <a:t> LLC will be in charge of supplying all network related hardware to us to install into the kiosk.</a:t>
            </a:r>
            <a:endParaRPr lang="en-US"/>
          </a:p>
          <a:p>
            <a:pPr lvl="1"/>
            <a:r>
              <a:rPr lang="en-US">
                <a:ea typeface="+mn-lt"/>
                <a:cs typeface="+mn-lt"/>
              </a:rPr>
              <a:t>Simran Smith - (Manager in charge)</a:t>
            </a:r>
            <a:endParaRPr lang="en-US"/>
          </a:p>
          <a:p>
            <a:pPr lvl="1">
              <a:buFont typeface="Gill Sans MT" panose="020B0604020202020204" pitchFamily="34" charset="0"/>
              <a:buChar char="–"/>
            </a:pPr>
            <a:r>
              <a:rPr lang="en-US">
                <a:ea typeface="+mn-lt"/>
                <a:cs typeface="+mn-lt"/>
              </a:rPr>
              <a:t>Address - 13101 Harold Green Road, Austin, Texas 78725</a:t>
            </a:r>
            <a:endParaRPr lang="en-US"/>
          </a:p>
          <a:p>
            <a:pPr lvl="1"/>
            <a:r>
              <a:rPr lang="en-US">
                <a:ea typeface="+mn-lt"/>
                <a:cs typeface="+mn-lt"/>
              </a:rPr>
              <a:t>Phone - +1 (877)-798-3752</a:t>
            </a:r>
            <a:endParaRPr lang="en-US"/>
          </a:p>
          <a:p>
            <a:pPr lvl="1"/>
            <a:r>
              <a:rPr lang="en-US">
                <a:ea typeface="+mn-lt"/>
                <a:cs typeface="+mn-lt"/>
              </a:rPr>
              <a:t>Email - </a:t>
            </a:r>
            <a:r>
              <a:rPr lang="en-US">
                <a:ea typeface="+mn-lt"/>
                <a:cs typeface="+mn-lt"/>
                <a:hlinkClick r:id="rId4"/>
              </a:rPr>
              <a:t>NetWorkz7@gmail.com</a:t>
            </a:r>
            <a:br>
              <a:rPr lang="en-US"/>
            </a:br>
            <a:endParaRPr lang="en-US"/>
          </a:p>
        </p:txBody>
      </p:sp>
    </p:spTree>
    <p:extLst>
      <p:ext uri="{BB962C8B-B14F-4D97-AF65-F5344CB8AC3E}">
        <p14:creationId xmlns:p14="http://schemas.microsoft.com/office/powerpoint/2010/main" val="30662890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p:txBody>
          <a:bodyPr anchor="ctr">
            <a:normAutofit/>
          </a:bodyPr>
          <a:lstStyle/>
          <a:p>
            <a:r>
              <a:rPr lang="en-US"/>
              <a:t>Project Organization</a:t>
            </a:r>
            <a:endParaRPr lang="en-US">
              <a:solidFill>
                <a:srgbClr val="2A1A00"/>
              </a:solidFill>
            </a:endParaRPr>
          </a:p>
        </p:txBody>
      </p:sp>
      <p:sp>
        <p:nvSpPr>
          <p:cNvPr id="3" name="Content Placeholder 2">
            <a:extLst>
              <a:ext uri="{FF2B5EF4-FFF2-40B4-BE49-F238E27FC236}">
                <a16:creationId xmlns:a16="http://schemas.microsoft.com/office/drawing/2014/main" id="{C7690532-7860-A9B5-04DB-8853D2AFB5AD}"/>
              </a:ext>
            </a:extLst>
          </p:cNvPr>
          <p:cNvSpPr>
            <a:spLocks noGrp="1"/>
          </p:cNvSpPr>
          <p:nvPr>
            <p:ph sz="half" idx="1"/>
          </p:nvPr>
        </p:nvSpPr>
        <p:spPr>
          <a:xfrm>
            <a:off x="928853" y="1545896"/>
            <a:ext cx="10813392" cy="4845707"/>
          </a:xfrm>
        </p:spPr>
        <p:txBody>
          <a:bodyPr vert="horz" lIns="91440" tIns="45720" rIns="91440" bIns="45720" rtlCol="0" anchor="ctr">
            <a:noAutofit/>
          </a:bodyPr>
          <a:lstStyle/>
          <a:p>
            <a:pPr marL="0" indent="0">
              <a:buNone/>
            </a:pPr>
            <a:r>
              <a:rPr lang="en-US" sz="3200">
                <a:ea typeface="+mn-lt"/>
                <a:cs typeface="+mn-lt"/>
              </a:rPr>
              <a:t>Network Team: Implementation of Kiosk in all stores and implementation of hardware and software into the physical device.</a:t>
            </a:r>
          </a:p>
          <a:p>
            <a:pPr marL="0" indent="0">
              <a:buNone/>
            </a:pPr>
            <a:r>
              <a:rPr lang="en-US" sz="3200">
                <a:ea typeface="+mn-lt"/>
                <a:cs typeface="+mn-lt"/>
              </a:rPr>
              <a:t>- 10 Teams of 2</a:t>
            </a:r>
          </a:p>
          <a:p>
            <a:pPr marL="0" indent="0">
              <a:buNone/>
            </a:pPr>
            <a:r>
              <a:rPr lang="en-US" sz="3200">
                <a:ea typeface="+mn-lt"/>
                <a:cs typeface="+mn-lt"/>
              </a:rPr>
              <a:t>1 a Wiring technician</a:t>
            </a:r>
          </a:p>
          <a:p>
            <a:pPr marL="0" indent="0">
              <a:buNone/>
            </a:pPr>
            <a:r>
              <a:rPr lang="en-US" sz="3200">
                <a:ea typeface="+mn-lt"/>
                <a:cs typeface="+mn-lt"/>
              </a:rPr>
              <a:t>1 in charge of the network configuration</a:t>
            </a:r>
          </a:p>
        </p:txBody>
      </p:sp>
    </p:spTree>
    <p:extLst>
      <p:ext uri="{BB962C8B-B14F-4D97-AF65-F5344CB8AC3E}">
        <p14:creationId xmlns:p14="http://schemas.microsoft.com/office/powerpoint/2010/main" val="160608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p:txBody>
          <a:bodyPr anchor="ctr">
            <a:normAutofit/>
          </a:bodyPr>
          <a:lstStyle/>
          <a:p>
            <a:r>
              <a:rPr lang="en-US"/>
              <a:t>Project Organization</a:t>
            </a:r>
            <a:endParaRPr lang="en-US">
              <a:solidFill>
                <a:srgbClr val="2A1A00"/>
              </a:solidFill>
            </a:endParaRPr>
          </a:p>
        </p:txBody>
      </p:sp>
      <p:sp>
        <p:nvSpPr>
          <p:cNvPr id="5" name="Content Placeholder 4">
            <a:extLst>
              <a:ext uri="{FF2B5EF4-FFF2-40B4-BE49-F238E27FC236}">
                <a16:creationId xmlns:a16="http://schemas.microsoft.com/office/drawing/2014/main" id="{AC9371BC-8B4D-CB6E-E3BB-72FA967544A8}"/>
              </a:ext>
            </a:extLst>
          </p:cNvPr>
          <p:cNvSpPr>
            <a:spLocks noGrp="1"/>
          </p:cNvSpPr>
          <p:nvPr>
            <p:ph idx="1"/>
          </p:nvPr>
        </p:nvSpPr>
        <p:spPr/>
        <p:txBody>
          <a:bodyPr vert="horz" lIns="91440" tIns="45720" rIns="91440" bIns="45720" rtlCol="0" anchor="t">
            <a:noAutofit/>
          </a:bodyPr>
          <a:lstStyle/>
          <a:p>
            <a:r>
              <a:rPr lang="en-US" sz="1200">
                <a:ea typeface="+mn-lt"/>
                <a:cs typeface="+mn-lt"/>
              </a:rPr>
              <a:t>Locator Kiosk Hardware team:  The trusted company Build Your Solutions LLC will be in charge of the Kiosk Housing Hardware  </a:t>
            </a:r>
            <a:endParaRPr lang="en-US" sz="1200"/>
          </a:p>
          <a:p>
            <a:pPr lvl="1"/>
            <a:r>
              <a:rPr lang="en-US" sz="1000">
                <a:ea typeface="+mn-lt"/>
                <a:cs typeface="+mn-lt"/>
              </a:rPr>
              <a:t>John Switch (Manager in charge)</a:t>
            </a:r>
            <a:endParaRPr lang="en-US" sz="1000"/>
          </a:p>
          <a:p>
            <a:pPr lvl="1">
              <a:spcBef>
                <a:spcPts val="400"/>
              </a:spcBef>
            </a:pPr>
            <a:r>
              <a:rPr lang="en-US" sz="1000">
                <a:ea typeface="+mn-lt"/>
                <a:cs typeface="+mn-lt"/>
              </a:rPr>
              <a:t>Address - 9306 Wayne Lane Los Angeles, CA 90001</a:t>
            </a:r>
            <a:endParaRPr lang="en-US" sz="1000"/>
          </a:p>
          <a:p>
            <a:pPr lvl="1">
              <a:spcBef>
                <a:spcPts val="400"/>
              </a:spcBef>
            </a:pPr>
            <a:r>
              <a:rPr lang="en-US" sz="1000">
                <a:ea typeface="+mn-lt"/>
                <a:cs typeface="+mn-lt"/>
              </a:rPr>
              <a:t>Phone - +1 (787)-987-2573</a:t>
            </a:r>
            <a:endParaRPr lang="en-US">
              <a:ea typeface="+mn-lt"/>
              <a:cs typeface="+mn-lt"/>
            </a:endParaRPr>
          </a:p>
          <a:p>
            <a:pPr lvl="1">
              <a:spcBef>
                <a:spcPts val="400"/>
              </a:spcBef>
            </a:pPr>
            <a:r>
              <a:rPr lang="en-US" sz="1000">
                <a:ea typeface="+mn-lt"/>
                <a:cs typeface="+mn-lt"/>
              </a:rPr>
              <a:t>Email - </a:t>
            </a:r>
            <a:r>
              <a:rPr lang="en-US" sz="1000">
                <a:ea typeface="+mn-lt"/>
                <a:cs typeface="+mn-lt"/>
                <a:hlinkClick r:id="rId2"/>
              </a:rPr>
              <a:t>BuildYourSolu@gmail.com</a:t>
            </a:r>
            <a:endParaRPr lang="en-US"/>
          </a:p>
          <a:p>
            <a:pPr marL="457200" lvl="1" indent="0">
              <a:buNone/>
            </a:pPr>
            <a:endParaRPr lang="en-US" sz="1000">
              <a:ea typeface="+mn-lt"/>
              <a:cs typeface="+mn-lt"/>
            </a:endParaRPr>
          </a:p>
          <a:p>
            <a:r>
              <a:rPr lang="en-US" sz="1200">
                <a:ea typeface="+mn-lt"/>
                <a:cs typeface="+mn-lt"/>
              </a:rPr>
              <a:t>Software Team: Building the software from scratch.</a:t>
            </a:r>
            <a:endParaRPr lang="en-US"/>
          </a:p>
          <a:p>
            <a:pPr lvl="1"/>
            <a:r>
              <a:rPr lang="en-US" sz="1000">
                <a:ea typeface="+mn-lt"/>
                <a:cs typeface="+mn-lt"/>
              </a:rPr>
              <a:t>Tony(Manager) </a:t>
            </a:r>
            <a:endParaRPr lang="en-US" sz="1000"/>
          </a:p>
          <a:p>
            <a:pPr lvl="1"/>
            <a:r>
              <a:rPr lang="en-US" sz="1000">
                <a:ea typeface="+mn-lt"/>
                <a:cs typeface="+mn-lt"/>
              </a:rPr>
              <a:t>Pepper(Front End)</a:t>
            </a:r>
            <a:endParaRPr lang="en-US" sz="1000"/>
          </a:p>
          <a:p>
            <a:pPr lvl="1"/>
            <a:r>
              <a:rPr lang="en-US" sz="1000">
                <a:ea typeface="+mn-lt"/>
                <a:cs typeface="+mn-lt"/>
              </a:rPr>
              <a:t>Steve(Back End)</a:t>
            </a:r>
            <a:endParaRPr lang="en-US" sz="1000"/>
          </a:p>
          <a:p>
            <a:pPr lvl="1">
              <a:buFont typeface="Gill Sans MT" panose="020B0604020202020204" pitchFamily="34" charset="0"/>
              <a:buChar char="–"/>
            </a:pPr>
            <a:r>
              <a:rPr lang="en-US" sz="1000">
                <a:ea typeface="+mn-lt"/>
                <a:cs typeface="+mn-lt"/>
              </a:rPr>
              <a:t>James(UI)</a:t>
            </a:r>
          </a:p>
          <a:p>
            <a:pPr lvl="1">
              <a:buFont typeface="Gill Sans MT" panose="020B0604020202020204" pitchFamily="34" charset="0"/>
              <a:buChar char="–"/>
            </a:pPr>
            <a:r>
              <a:rPr lang="en-US" sz="1000"/>
              <a:t>May(Database)</a:t>
            </a:r>
            <a:br>
              <a:rPr lang="en-US"/>
            </a:br>
            <a:endParaRPr lang="en-US"/>
          </a:p>
        </p:txBody>
      </p:sp>
    </p:spTree>
    <p:extLst>
      <p:ext uri="{BB962C8B-B14F-4D97-AF65-F5344CB8AC3E}">
        <p14:creationId xmlns:p14="http://schemas.microsoft.com/office/powerpoint/2010/main" val="34139565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428978" y="1162940"/>
            <a:ext cx="5746043" cy="4532120"/>
          </a:xfrm>
        </p:spPr>
        <p:txBody>
          <a:bodyPr anchor="ctr">
            <a:normAutofit/>
          </a:bodyPr>
          <a:lstStyle/>
          <a:p>
            <a:r>
              <a:rPr lang="en-US"/>
              <a:t>Related Experience</a:t>
            </a:r>
            <a:endParaRPr lang="en-US" sz="4400">
              <a:solidFill>
                <a:srgbClr val="2A1A00"/>
              </a:solidFill>
            </a:endParaRP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7690532-7860-A9B5-04DB-8853D2AFB5AD}"/>
              </a:ext>
            </a:extLst>
          </p:cNvPr>
          <p:cNvSpPr>
            <a:spLocks noGrp="1"/>
          </p:cNvSpPr>
          <p:nvPr>
            <p:ph idx="1"/>
          </p:nvPr>
        </p:nvSpPr>
        <p:spPr>
          <a:xfrm>
            <a:off x="6790460" y="560040"/>
            <a:ext cx="4680729" cy="5868187"/>
          </a:xfrm>
        </p:spPr>
        <p:txBody>
          <a:bodyPr anchor="ctr">
            <a:normAutofit fontScale="77500" lnSpcReduction="20000"/>
          </a:bodyPr>
          <a:lstStyle/>
          <a:p>
            <a:r>
              <a:rPr lang="en-US">
                <a:ea typeface="+mn-lt"/>
                <a:cs typeface="+mn-lt"/>
              </a:rPr>
              <a:t>The project manager has managed projects for the past 10  years. One of the projects that is most similar to Inner City </a:t>
            </a:r>
            <a:r>
              <a:rPr lang="en-US" err="1">
                <a:ea typeface="+mn-lt"/>
                <a:cs typeface="+mn-lt"/>
              </a:rPr>
              <a:t>Supercentre</a:t>
            </a:r>
            <a:r>
              <a:rPr lang="en-US">
                <a:ea typeface="+mn-lt"/>
                <a:cs typeface="+mn-lt"/>
              </a:rPr>
              <a:t> would be successfully implementing self-checkout kiosks in the Costco Inventory of over 100 stores in 4 states.</a:t>
            </a:r>
            <a:endParaRPr lang="en-US"/>
          </a:p>
          <a:p>
            <a:r>
              <a:rPr lang="en-US">
                <a:ea typeface="+mn-lt"/>
                <a:cs typeface="+mn-lt"/>
              </a:rPr>
              <a:t>For customer review information about Costco please contact Mr. Orlando at (904)-257-3850 or send a letter to 7865 RiverCity Dr, Jacksonville, FL 32211</a:t>
            </a:r>
            <a:endParaRPr lang="en-US"/>
          </a:p>
          <a:p>
            <a:r>
              <a:rPr lang="en-US">
                <a:ea typeface="+mn-lt"/>
                <a:cs typeface="+mn-lt"/>
              </a:rPr>
              <a:t>In 2019, We worked for  Jacksonville’s mechanical hardware store.  The company wanted us to transfer the inventory to a website.</a:t>
            </a:r>
            <a:endParaRPr lang="en-US"/>
          </a:p>
          <a:p>
            <a:r>
              <a:rPr lang="en-US">
                <a:ea typeface="+mn-lt"/>
                <a:cs typeface="+mn-lt"/>
              </a:rPr>
              <a:t>For customer review information about Jacksonville's mechanical hardware contact: Mr. Jim at (904)101-1011 or send a letter to 2800 GreenGrass Jacksonville, FL 32211</a:t>
            </a:r>
            <a:endParaRPr lang="en-US"/>
          </a:p>
          <a:p>
            <a:r>
              <a:rPr lang="en-US">
                <a:ea typeface="+mn-lt"/>
                <a:cs typeface="+mn-lt"/>
              </a:rPr>
              <a:t>Recently, We had the opportunity to implement a similar project for Amazon grocery stores without cashiers in Seattle.  </a:t>
            </a:r>
            <a:endParaRPr lang="en-US"/>
          </a:p>
          <a:p>
            <a:r>
              <a:rPr lang="en-US">
                <a:ea typeface="+mn-lt"/>
                <a:cs typeface="+mn-lt"/>
              </a:rPr>
              <a:t>For customer review information about the Amazon store contact: </a:t>
            </a:r>
            <a:r>
              <a:rPr lang="en-US" err="1">
                <a:ea typeface="+mn-lt"/>
                <a:cs typeface="+mn-lt"/>
              </a:rPr>
              <a:t>Ms.Smith</a:t>
            </a:r>
            <a:r>
              <a:rPr lang="en-US">
                <a:ea typeface="+mn-lt"/>
                <a:cs typeface="+mn-lt"/>
              </a:rPr>
              <a:t> at (206) 222-2222 or send a  letter to 485 Maple Drive (later 211 Pine St.)Seattle ,</a:t>
            </a:r>
            <a:r>
              <a:rPr lang="en-US" err="1">
                <a:ea typeface="+mn-lt"/>
                <a:cs typeface="+mn-lt"/>
              </a:rPr>
              <a:t>Wa</a:t>
            </a:r>
            <a:r>
              <a:rPr lang="en-US">
                <a:ea typeface="+mn-lt"/>
                <a:cs typeface="+mn-lt"/>
              </a:rPr>
              <a:t>. </a:t>
            </a:r>
            <a:endParaRPr lang="en-US"/>
          </a:p>
          <a:p>
            <a:endParaRPr lang="en-US"/>
          </a:p>
        </p:txBody>
      </p:sp>
    </p:spTree>
    <p:extLst>
      <p:ext uri="{BB962C8B-B14F-4D97-AF65-F5344CB8AC3E}">
        <p14:creationId xmlns:p14="http://schemas.microsoft.com/office/powerpoint/2010/main" val="31016625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428978" y="1162940"/>
            <a:ext cx="5746043" cy="4532120"/>
          </a:xfrm>
        </p:spPr>
        <p:txBody>
          <a:bodyPr anchor="ctr">
            <a:normAutofit/>
          </a:bodyPr>
          <a:lstStyle/>
          <a:p>
            <a:r>
              <a:rPr lang="en-US"/>
              <a:t>Equipment and Facilities</a:t>
            </a:r>
            <a:endParaRPr lang="en-US" sz="4400">
              <a:solidFill>
                <a:srgbClr val="2A1A00"/>
              </a:solidFill>
            </a:endParaRP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7690532-7860-A9B5-04DB-8853D2AFB5AD}"/>
              </a:ext>
            </a:extLst>
          </p:cNvPr>
          <p:cNvSpPr>
            <a:spLocks noGrp="1"/>
          </p:cNvSpPr>
          <p:nvPr>
            <p:ph idx="1"/>
          </p:nvPr>
        </p:nvSpPr>
        <p:spPr>
          <a:xfrm>
            <a:off x="6749271" y="189338"/>
            <a:ext cx="4680729" cy="6494262"/>
          </a:xfrm>
        </p:spPr>
        <p:txBody>
          <a:bodyPr anchor="ctr">
            <a:normAutofit fontScale="47500" lnSpcReduction="20000"/>
          </a:bodyPr>
          <a:lstStyle/>
          <a:p>
            <a:r>
              <a:rPr lang="en-US" b="1">
                <a:latin typeface="Times New Roman"/>
                <a:ea typeface="+mn-lt"/>
                <a:cs typeface="+mn-lt"/>
              </a:rPr>
              <a:t>Florida</a:t>
            </a:r>
            <a:endParaRPr lang="en-US" b="1">
              <a:latin typeface="Times New Roman"/>
              <a:cs typeface="Times New Roman"/>
            </a:endParaRPr>
          </a:p>
          <a:p>
            <a:pPr lvl="1"/>
            <a:r>
              <a:rPr lang="en-US" sz="2000">
                <a:latin typeface="Times New Roman"/>
                <a:ea typeface="+mn-lt"/>
                <a:cs typeface="+mn-lt"/>
              </a:rPr>
              <a:t>Office - 5,000 Sq ft office located in Tallahassee where the software team will be based out of.  </a:t>
            </a:r>
            <a:endParaRPr lang="en-US" sz="2000">
              <a:latin typeface="Times New Roman"/>
              <a:cs typeface="Times New Roman"/>
            </a:endParaRPr>
          </a:p>
          <a:p>
            <a:pPr lvl="1"/>
            <a:r>
              <a:rPr lang="en-US" sz="2000">
                <a:latin typeface="Times New Roman"/>
                <a:ea typeface="+mn-lt"/>
                <a:cs typeface="+mn-lt"/>
              </a:rPr>
              <a:t>Warehouse - 10,000 Sq ft warehouse for handling, installation and assembly</a:t>
            </a:r>
            <a:br>
              <a:rPr lang="en-US" sz="2000">
                <a:latin typeface="Times New Roman"/>
              </a:rPr>
            </a:br>
            <a:endParaRPr lang="en-US" sz="2000">
              <a:latin typeface="Times New Roman"/>
              <a:cs typeface="Times New Roman"/>
            </a:endParaRPr>
          </a:p>
          <a:p>
            <a:r>
              <a:rPr lang="en-US" b="1">
                <a:latin typeface="Times New Roman"/>
                <a:ea typeface="+mn-lt"/>
                <a:cs typeface="+mn-lt"/>
              </a:rPr>
              <a:t>Georgia </a:t>
            </a:r>
            <a:endParaRPr lang="en-US" b="1">
              <a:latin typeface="Times New Roman"/>
              <a:cs typeface="Times New Roman"/>
            </a:endParaRPr>
          </a:p>
          <a:p>
            <a:pPr lvl="1"/>
            <a:r>
              <a:rPr lang="en-US">
                <a:latin typeface="Times New Roman"/>
                <a:ea typeface="+mn-lt"/>
                <a:cs typeface="+mn-lt"/>
              </a:rPr>
              <a:t>Office -  5,000 Sq ft office located in Atlanta where the networking team headquarter will be based out of.  </a:t>
            </a:r>
            <a:endParaRPr lang="en-US">
              <a:latin typeface="Times New Roman"/>
              <a:cs typeface="Times New Roman"/>
            </a:endParaRPr>
          </a:p>
          <a:p>
            <a:pPr lvl="1"/>
            <a:r>
              <a:rPr lang="en-US">
                <a:latin typeface="Times New Roman"/>
                <a:ea typeface="+mn-lt"/>
                <a:cs typeface="+mn-lt"/>
              </a:rPr>
              <a:t>Warehouse - 15,000 Sq ft warehouse for handling, installation and assembly</a:t>
            </a:r>
            <a:br>
              <a:rPr lang="en-US"/>
            </a:br>
            <a:endParaRPr lang="en-US">
              <a:latin typeface="Times New Roman"/>
              <a:cs typeface="Times New Roman"/>
            </a:endParaRPr>
          </a:p>
          <a:p>
            <a:r>
              <a:rPr lang="en-US" b="1">
                <a:latin typeface="Times New Roman"/>
                <a:ea typeface="+mn-lt"/>
                <a:cs typeface="+mn-lt"/>
              </a:rPr>
              <a:t>Texas</a:t>
            </a:r>
            <a:endParaRPr lang="en-US" b="1">
              <a:latin typeface="Times New Roman"/>
              <a:cs typeface="Times New Roman"/>
            </a:endParaRPr>
          </a:p>
          <a:p>
            <a:pPr lvl="1"/>
            <a:r>
              <a:rPr lang="en-US">
                <a:latin typeface="Times New Roman"/>
                <a:ea typeface="+mn-lt"/>
                <a:cs typeface="+mn-lt"/>
              </a:rPr>
              <a:t>Office -  5,000 Sq ft office located in Austin where a networking team will be based out of.  </a:t>
            </a:r>
            <a:endParaRPr lang="en-US">
              <a:latin typeface="Times New Roman"/>
              <a:cs typeface="Times New Roman"/>
            </a:endParaRPr>
          </a:p>
          <a:p>
            <a:pPr lvl="1">
              <a:buFont typeface="Gill Sans MT" panose="020B0604020202020204" pitchFamily="34" charset="0"/>
              <a:buChar char="–"/>
            </a:pPr>
            <a:r>
              <a:rPr lang="en-US">
                <a:latin typeface="Times New Roman"/>
                <a:ea typeface="+mn-lt"/>
                <a:cs typeface="+mn-lt"/>
              </a:rPr>
              <a:t>Warehouse - 13,000 Sq ft warehouse for handling, installation and assembly</a:t>
            </a:r>
            <a:br>
              <a:rPr lang="en-US"/>
            </a:br>
            <a:endParaRPr lang="en-US">
              <a:latin typeface="Times New Roman"/>
              <a:cs typeface="Times New Roman"/>
            </a:endParaRPr>
          </a:p>
          <a:p>
            <a:r>
              <a:rPr lang="en-US" b="1">
                <a:latin typeface="Times New Roman"/>
                <a:ea typeface="+mn-lt"/>
                <a:cs typeface="+mn-lt"/>
              </a:rPr>
              <a:t>New York</a:t>
            </a:r>
            <a:endParaRPr lang="en-US" b="1">
              <a:latin typeface="Times New Roman"/>
              <a:cs typeface="Times New Roman"/>
            </a:endParaRPr>
          </a:p>
          <a:p>
            <a:pPr lvl="1"/>
            <a:r>
              <a:rPr lang="en-US">
                <a:latin typeface="Times New Roman"/>
                <a:ea typeface="+mn-lt"/>
                <a:cs typeface="+mn-lt"/>
              </a:rPr>
              <a:t>Office -  5,000 Sq ft office located in Albany where a networking team will be based out of.  </a:t>
            </a:r>
            <a:endParaRPr lang="en-US">
              <a:latin typeface="Times New Roman"/>
              <a:cs typeface="Times New Roman"/>
            </a:endParaRPr>
          </a:p>
          <a:p>
            <a:pPr lvl="1"/>
            <a:r>
              <a:rPr lang="en-US">
                <a:latin typeface="Times New Roman"/>
                <a:ea typeface="+mn-lt"/>
                <a:cs typeface="+mn-lt"/>
              </a:rPr>
              <a:t>Warehouse - 15,000 Sq ft warehouse for handling, installation and assembly </a:t>
            </a:r>
            <a:br>
              <a:rPr lang="en-US"/>
            </a:br>
            <a:endParaRPr lang="en-US">
              <a:latin typeface="Times New Roman"/>
              <a:cs typeface="Times New Roman"/>
            </a:endParaRPr>
          </a:p>
          <a:p>
            <a:r>
              <a:rPr lang="en-US" b="1">
                <a:latin typeface="Times New Roman"/>
                <a:ea typeface="+mn-lt"/>
                <a:cs typeface="+mn-lt"/>
              </a:rPr>
              <a:t>California</a:t>
            </a:r>
            <a:endParaRPr lang="en-US" b="1">
              <a:latin typeface="Times New Roman"/>
              <a:cs typeface="Times New Roman"/>
            </a:endParaRPr>
          </a:p>
          <a:p>
            <a:pPr lvl="1"/>
            <a:r>
              <a:rPr lang="en-US">
                <a:latin typeface="Times New Roman"/>
                <a:ea typeface="+mn-lt"/>
                <a:cs typeface="+mn-lt"/>
              </a:rPr>
              <a:t>Office -  5,000 Sq ft office located in Sacramento where a networking team will be based out of.  </a:t>
            </a:r>
            <a:endParaRPr lang="en-US">
              <a:latin typeface="Times New Roman"/>
              <a:cs typeface="Times New Roman"/>
            </a:endParaRPr>
          </a:p>
          <a:p>
            <a:pPr lvl="1"/>
            <a:r>
              <a:rPr lang="en-US">
                <a:latin typeface="Times New Roman"/>
                <a:ea typeface="+mn-lt"/>
                <a:cs typeface="+mn-lt"/>
              </a:rPr>
              <a:t>Warehouse - 8,000 Sq ft warehouse for handling, installation and assembly</a:t>
            </a:r>
            <a:br>
              <a:rPr lang="en-US"/>
            </a:br>
            <a:endParaRPr lang="en-US">
              <a:latin typeface="Times New Roman"/>
              <a:cs typeface="Times New Roman"/>
            </a:endParaRPr>
          </a:p>
          <a:p>
            <a:r>
              <a:rPr lang="en-US" b="1">
                <a:latin typeface="Times New Roman"/>
                <a:ea typeface="+mn-lt"/>
                <a:cs typeface="+mn-lt"/>
              </a:rPr>
              <a:t>Nebraska</a:t>
            </a:r>
            <a:endParaRPr lang="en-US" b="1">
              <a:latin typeface="Times New Roman"/>
              <a:cs typeface="Times New Roman"/>
            </a:endParaRPr>
          </a:p>
          <a:p>
            <a:pPr lvl="1">
              <a:buFont typeface="Gill Sans MT" panose="020B0604020202020204" pitchFamily="34" charset="0"/>
              <a:buChar char="–"/>
            </a:pPr>
            <a:r>
              <a:rPr lang="en-US">
                <a:latin typeface="Times New Roman"/>
                <a:ea typeface="+mn-lt"/>
                <a:cs typeface="+mn-lt"/>
              </a:rPr>
              <a:t>Office - 5,000 Sq ft office located in Lincoln where the software and a networking team will be based out of.  </a:t>
            </a:r>
            <a:endParaRPr lang="en-US">
              <a:latin typeface="Times New Roman"/>
              <a:cs typeface="Times New Roman"/>
            </a:endParaRPr>
          </a:p>
          <a:p>
            <a:pPr lvl="1"/>
            <a:r>
              <a:rPr lang="en-US">
                <a:latin typeface="Times New Roman"/>
                <a:ea typeface="+mn-lt"/>
                <a:cs typeface="+mn-lt"/>
              </a:rPr>
              <a:t>Warehouse - 10,000 Sq ft warehouse for handling, installation and assembly</a:t>
            </a:r>
            <a:br>
              <a:rPr lang="en-US"/>
            </a:br>
            <a:endParaRPr lang="en-US"/>
          </a:p>
        </p:txBody>
      </p:sp>
    </p:spTree>
    <p:extLst>
      <p:ext uri="{BB962C8B-B14F-4D97-AF65-F5344CB8AC3E}">
        <p14:creationId xmlns:p14="http://schemas.microsoft.com/office/powerpoint/2010/main" val="42152484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Freeform 6">
            <a:extLst>
              <a:ext uri="{FF2B5EF4-FFF2-40B4-BE49-F238E27FC236}">
                <a16:creationId xmlns:a16="http://schemas.microsoft.com/office/drawing/2014/main" id="{BB8C1D0E-0B06-46C9-A8BD-A8E13FF99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42" name="Rectangle 23">
            <a:extLst>
              <a:ext uri="{FF2B5EF4-FFF2-40B4-BE49-F238E27FC236}">
                <a16:creationId xmlns:a16="http://schemas.microsoft.com/office/drawing/2014/main" id="{7D1ADC4A-8537-4084-99C7-F8D378A64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55F62508-AB28-37D1-43B3-C066DCDACE59}"/>
              </a:ext>
            </a:extLst>
          </p:cNvPr>
          <p:cNvPicPr>
            <a:picLocks noChangeAspect="1"/>
          </p:cNvPicPr>
          <p:nvPr/>
        </p:nvPicPr>
        <p:blipFill rotWithShape="1">
          <a:blip r:embed="rId2"/>
          <a:srcRect/>
          <a:stretch/>
        </p:blipFill>
        <p:spPr>
          <a:xfrm>
            <a:off x="20" y="10"/>
            <a:ext cx="12191980" cy="6857990"/>
          </a:xfrm>
          <a:prstGeom prst="rect">
            <a:avLst/>
          </a:prstGeom>
        </p:spPr>
      </p:pic>
      <p:sp>
        <p:nvSpPr>
          <p:cNvPr id="43" name="Freeform: Shape 25">
            <a:extLst>
              <a:ext uri="{FF2B5EF4-FFF2-40B4-BE49-F238E27FC236}">
                <a16:creationId xmlns:a16="http://schemas.microsoft.com/office/drawing/2014/main" id="{B72D289C-3FA2-4E6E-964E-B52C692AA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4464" y="0"/>
            <a:ext cx="10777537" cy="6858000"/>
          </a:xfrm>
          <a:custGeom>
            <a:avLst/>
            <a:gdLst>
              <a:gd name="connsiteX0" fmla="*/ 0 w 10777537"/>
              <a:gd name="connsiteY0" fmla="*/ 0 h 6858000"/>
              <a:gd name="connsiteX1" fmla="*/ 10777537 w 10777537"/>
              <a:gd name="connsiteY1" fmla="*/ 0 h 6858000"/>
              <a:gd name="connsiteX2" fmla="*/ 10777537 w 10777537"/>
              <a:gd name="connsiteY2" fmla="*/ 6858000 h 6858000"/>
              <a:gd name="connsiteX3" fmla="*/ 0 w 10777537"/>
              <a:gd name="connsiteY3" fmla="*/ 6858000 h 6858000"/>
              <a:gd name="connsiteX4" fmla="*/ 23812 w 10777537"/>
              <a:gd name="connsiteY4" fmla="*/ 6769100 h 6858000"/>
              <a:gd name="connsiteX5" fmla="*/ 47625 w 10777537"/>
              <a:gd name="connsiteY5" fmla="*/ 6681788 h 6858000"/>
              <a:gd name="connsiteX6" fmla="*/ 74612 w 10777537"/>
              <a:gd name="connsiteY6" fmla="*/ 6596063 h 6858000"/>
              <a:gd name="connsiteX7" fmla="*/ 104775 w 10777537"/>
              <a:gd name="connsiteY7" fmla="*/ 6513513 h 6858000"/>
              <a:gd name="connsiteX8" fmla="*/ 141287 w 10777537"/>
              <a:gd name="connsiteY8" fmla="*/ 6435725 h 6858000"/>
              <a:gd name="connsiteX9" fmla="*/ 184150 w 10777537"/>
              <a:gd name="connsiteY9" fmla="*/ 6362700 h 6858000"/>
              <a:gd name="connsiteX10" fmla="*/ 230188 w 10777537"/>
              <a:gd name="connsiteY10" fmla="*/ 6300788 h 6858000"/>
              <a:gd name="connsiteX11" fmla="*/ 282575 w 10777537"/>
              <a:gd name="connsiteY11" fmla="*/ 6243638 h 6858000"/>
              <a:gd name="connsiteX12" fmla="*/ 339725 w 10777537"/>
              <a:gd name="connsiteY12" fmla="*/ 6188075 h 6858000"/>
              <a:gd name="connsiteX13" fmla="*/ 403225 w 10777537"/>
              <a:gd name="connsiteY13" fmla="*/ 6134100 h 6858000"/>
              <a:gd name="connsiteX14" fmla="*/ 466725 w 10777537"/>
              <a:gd name="connsiteY14" fmla="*/ 6084888 h 6858000"/>
              <a:gd name="connsiteX15" fmla="*/ 533400 w 10777537"/>
              <a:gd name="connsiteY15" fmla="*/ 6032500 h 6858000"/>
              <a:gd name="connsiteX16" fmla="*/ 601663 w 10777537"/>
              <a:gd name="connsiteY16" fmla="*/ 5983288 h 6858000"/>
              <a:gd name="connsiteX17" fmla="*/ 666750 w 10777537"/>
              <a:gd name="connsiteY17" fmla="*/ 5930900 h 6858000"/>
              <a:gd name="connsiteX18" fmla="*/ 731838 w 10777537"/>
              <a:gd name="connsiteY18" fmla="*/ 5878513 h 6858000"/>
              <a:gd name="connsiteX19" fmla="*/ 792163 w 10777537"/>
              <a:gd name="connsiteY19" fmla="*/ 5824538 h 6858000"/>
              <a:gd name="connsiteX20" fmla="*/ 847725 w 10777537"/>
              <a:gd name="connsiteY20" fmla="*/ 5767388 h 6858000"/>
              <a:gd name="connsiteX21" fmla="*/ 896938 w 10777537"/>
              <a:gd name="connsiteY21" fmla="*/ 5707063 h 6858000"/>
              <a:gd name="connsiteX22" fmla="*/ 941388 w 10777537"/>
              <a:gd name="connsiteY22" fmla="*/ 5643563 h 6858000"/>
              <a:gd name="connsiteX23" fmla="*/ 974725 w 10777537"/>
              <a:gd name="connsiteY23" fmla="*/ 5575300 h 6858000"/>
              <a:gd name="connsiteX24" fmla="*/ 1000125 w 10777537"/>
              <a:gd name="connsiteY24" fmla="*/ 5499100 h 6858000"/>
              <a:gd name="connsiteX25" fmla="*/ 1014413 w 10777537"/>
              <a:gd name="connsiteY25" fmla="*/ 5418138 h 6858000"/>
              <a:gd name="connsiteX26" fmla="*/ 1020763 w 10777537"/>
              <a:gd name="connsiteY26" fmla="*/ 5334000 h 6858000"/>
              <a:gd name="connsiteX27" fmla="*/ 1020763 w 10777537"/>
              <a:gd name="connsiteY27" fmla="*/ 5249863 h 6858000"/>
              <a:gd name="connsiteX28" fmla="*/ 1014413 w 10777537"/>
              <a:gd name="connsiteY28" fmla="*/ 5162550 h 6858000"/>
              <a:gd name="connsiteX29" fmla="*/ 1003300 w 10777537"/>
              <a:gd name="connsiteY29" fmla="*/ 5072063 h 6858000"/>
              <a:gd name="connsiteX30" fmla="*/ 990600 w 10777537"/>
              <a:gd name="connsiteY30" fmla="*/ 4983163 h 6858000"/>
              <a:gd name="connsiteX31" fmla="*/ 979488 w 10777537"/>
              <a:gd name="connsiteY31" fmla="*/ 4894263 h 6858000"/>
              <a:gd name="connsiteX32" fmla="*/ 968375 w 10777537"/>
              <a:gd name="connsiteY32" fmla="*/ 4805363 h 6858000"/>
              <a:gd name="connsiteX33" fmla="*/ 960438 w 10777537"/>
              <a:gd name="connsiteY33" fmla="*/ 4714875 h 6858000"/>
              <a:gd name="connsiteX34" fmla="*/ 957263 w 10777537"/>
              <a:gd name="connsiteY34" fmla="*/ 4627563 h 6858000"/>
              <a:gd name="connsiteX35" fmla="*/ 962025 w 10777537"/>
              <a:gd name="connsiteY35" fmla="*/ 4543425 h 6858000"/>
              <a:gd name="connsiteX36" fmla="*/ 973138 w 10777537"/>
              <a:gd name="connsiteY36" fmla="*/ 4459288 h 6858000"/>
              <a:gd name="connsiteX37" fmla="*/ 993775 w 10777537"/>
              <a:gd name="connsiteY37" fmla="*/ 4381500 h 6858000"/>
              <a:gd name="connsiteX38" fmla="*/ 1022350 w 10777537"/>
              <a:gd name="connsiteY38" fmla="*/ 4302125 h 6858000"/>
              <a:gd name="connsiteX39" fmla="*/ 1057275 w 10777537"/>
              <a:gd name="connsiteY39" fmla="*/ 4224338 h 6858000"/>
              <a:gd name="connsiteX40" fmla="*/ 1098550 w 10777537"/>
              <a:gd name="connsiteY40" fmla="*/ 4146550 h 6858000"/>
              <a:gd name="connsiteX41" fmla="*/ 1143000 w 10777537"/>
              <a:gd name="connsiteY41" fmla="*/ 4068763 h 6858000"/>
              <a:gd name="connsiteX42" fmla="*/ 1189038 w 10777537"/>
              <a:gd name="connsiteY42" fmla="*/ 3989388 h 6858000"/>
              <a:gd name="connsiteX43" fmla="*/ 1235075 w 10777537"/>
              <a:gd name="connsiteY43" fmla="*/ 3913188 h 6858000"/>
              <a:gd name="connsiteX44" fmla="*/ 1277938 w 10777537"/>
              <a:gd name="connsiteY44" fmla="*/ 3833813 h 6858000"/>
              <a:gd name="connsiteX45" fmla="*/ 1317625 w 10777537"/>
              <a:gd name="connsiteY45" fmla="*/ 3756025 h 6858000"/>
              <a:gd name="connsiteX46" fmla="*/ 1350963 w 10777537"/>
              <a:gd name="connsiteY46" fmla="*/ 3673475 h 6858000"/>
              <a:gd name="connsiteX47" fmla="*/ 1377950 w 10777537"/>
              <a:gd name="connsiteY47" fmla="*/ 3592513 h 6858000"/>
              <a:gd name="connsiteX48" fmla="*/ 1393825 w 10777537"/>
              <a:gd name="connsiteY48" fmla="*/ 3511550 h 6858000"/>
              <a:gd name="connsiteX49" fmla="*/ 1400175 w 10777537"/>
              <a:gd name="connsiteY49" fmla="*/ 3429000 h 6858000"/>
              <a:gd name="connsiteX50" fmla="*/ 1393825 w 10777537"/>
              <a:gd name="connsiteY50" fmla="*/ 3346450 h 6858000"/>
              <a:gd name="connsiteX51" fmla="*/ 1377950 w 10777537"/>
              <a:gd name="connsiteY51" fmla="*/ 3265488 h 6858000"/>
              <a:gd name="connsiteX52" fmla="*/ 1350963 w 10777537"/>
              <a:gd name="connsiteY52" fmla="*/ 3184525 h 6858000"/>
              <a:gd name="connsiteX53" fmla="*/ 1317625 w 10777537"/>
              <a:gd name="connsiteY53" fmla="*/ 3101975 h 6858000"/>
              <a:gd name="connsiteX54" fmla="*/ 1277938 w 10777537"/>
              <a:gd name="connsiteY54" fmla="*/ 3024188 h 6858000"/>
              <a:gd name="connsiteX55" fmla="*/ 1235075 w 10777537"/>
              <a:gd name="connsiteY55" fmla="*/ 2944813 h 6858000"/>
              <a:gd name="connsiteX56" fmla="*/ 1189038 w 10777537"/>
              <a:gd name="connsiteY56" fmla="*/ 2868613 h 6858000"/>
              <a:gd name="connsiteX57" fmla="*/ 1143000 w 10777537"/>
              <a:gd name="connsiteY57" fmla="*/ 2789238 h 6858000"/>
              <a:gd name="connsiteX58" fmla="*/ 1098550 w 10777537"/>
              <a:gd name="connsiteY58" fmla="*/ 2711450 h 6858000"/>
              <a:gd name="connsiteX59" fmla="*/ 1057275 w 10777537"/>
              <a:gd name="connsiteY59" fmla="*/ 2633663 h 6858000"/>
              <a:gd name="connsiteX60" fmla="*/ 1022350 w 10777537"/>
              <a:gd name="connsiteY60" fmla="*/ 2555875 h 6858000"/>
              <a:gd name="connsiteX61" fmla="*/ 993775 w 10777537"/>
              <a:gd name="connsiteY61" fmla="*/ 2476500 h 6858000"/>
              <a:gd name="connsiteX62" fmla="*/ 973138 w 10777537"/>
              <a:gd name="connsiteY62" fmla="*/ 2398713 h 6858000"/>
              <a:gd name="connsiteX63" fmla="*/ 962025 w 10777537"/>
              <a:gd name="connsiteY63" fmla="*/ 2314575 h 6858000"/>
              <a:gd name="connsiteX64" fmla="*/ 957263 w 10777537"/>
              <a:gd name="connsiteY64" fmla="*/ 2230438 h 6858000"/>
              <a:gd name="connsiteX65" fmla="*/ 960438 w 10777537"/>
              <a:gd name="connsiteY65" fmla="*/ 2143125 h 6858000"/>
              <a:gd name="connsiteX66" fmla="*/ 968375 w 10777537"/>
              <a:gd name="connsiteY66" fmla="*/ 2052638 h 6858000"/>
              <a:gd name="connsiteX67" fmla="*/ 979488 w 10777537"/>
              <a:gd name="connsiteY67" fmla="*/ 1963738 h 6858000"/>
              <a:gd name="connsiteX68" fmla="*/ 990600 w 10777537"/>
              <a:gd name="connsiteY68" fmla="*/ 1874838 h 6858000"/>
              <a:gd name="connsiteX69" fmla="*/ 1003300 w 10777537"/>
              <a:gd name="connsiteY69" fmla="*/ 1785938 h 6858000"/>
              <a:gd name="connsiteX70" fmla="*/ 1014413 w 10777537"/>
              <a:gd name="connsiteY70" fmla="*/ 1695450 h 6858000"/>
              <a:gd name="connsiteX71" fmla="*/ 1020763 w 10777537"/>
              <a:gd name="connsiteY71" fmla="*/ 1608138 h 6858000"/>
              <a:gd name="connsiteX72" fmla="*/ 1020763 w 10777537"/>
              <a:gd name="connsiteY72" fmla="*/ 1524000 h 6858000"/>
              <a:gd name="connsiteX73" fmla="*/ 1014413 w 10777537"/>
              <a:gd name="connsiteY73" fmla="*/ 1439863 h 6858000"/>
              <a:gd name="connsiteX74" fmla="*/ 1000125 w 10777537"/>
              <a:gd name="connsiteY74" fmla="*/ 1358900 h 6858000"/>
              <a:gd name="connsiteX75" fmla="*/ 974725 w 10777537"/>
              <a:gd name="connsiteY75" fmla="*/ 1282700 h 6858000"/>
              <a:gd name="connsiteX76" fmla="*/ 941388 w 10777537"/>
              <a:gd name="connsiteY76" fmla="*/ 1214438 h 6858000"/>
              <a:gd name="connsiteX77" fmla="*/ 896938 w 10777537"/>
              <a:gd name="connsiteY77" fmla="*/ 1150938 h 6858000"/>
              <a:gd name="connsiteX78" fmla="*/ 847725 w 10777537"/>
              <a:gd name="connsiteY78" fmla="*/ 1090613 h 6858000"/>
              <a:gd name="connsiteX79" fmla="*/ 792163 w 10777537"/>
              <a:gd name="connsiteY79" fmla="*/ 1033463 h 6858000"/>
              <a:gd name="connsiteX80" fmla="*/ 731838 w 10777537"/>
              <a:gd name="connsiteY80" fmla="*/ 979488 h 6858000"/>
              <a:gd name="connsiteX81" fmla="*/ 666750 w 10777537"/>
              <a:gd name="connsiteY81" fmla="*/ 927100 h 6858000"/>
              <a:gd name="connsiteX82" fmla="*/ 601663 w 10777537"/>
              <a:gd name="connsiteY82" fmla="*/ 874713 h 6858000"/>
              <a:gd name="connsiteX83" fmla="*/ 533400 w 10777537"/>
              <a:gd name="connsiteY83" fmla="*/ 825500 h 6858000"/>
              <a:gd name="connsiteX84" fmla="*/ 466725 w 10777537"/>
              <a:gd name="connsiteY84" fmla="*/ 773113 h 6858000"/>
              <a:gd name="connsiteX85" fmla="*/ 403225 w 10777537"/>
              <a:gd name="connsiteY85" fmla="*/ 723900 h 6858000"/>
              <a:gd name="connsiteX86" fmla="*/ 339725 w 10777537"/>
              <a:gd name="connsiteY86" fmla="*/ 669925 h 6858000"/>
              <a:gd name="connsiteX87" fmla="*/ 282575 w 10777537"/>
              <a:gd name="connsiteY87" fmla="*/ 614363 h 6858000"/>
              <a:gd name="connsiteX88" fmla="*/ 230188 w 10777537"/>
              <a:gd name="connsiteY88" fmla="*/ 557213 h 6858000"/>
              <a:gd name="connsiteX89" fmla="*/ 184150 w 10777537"/>
              <a:gd name="connsiteY89" fmla="*/ 495300 h 6858000"/>
              <a:gd name="connsiteX90" fmla="*/ 141287 w 10777537"/>
              <a:gd name="connsiteY90" fmla="*/ 422275 h 6858000"/>
              <a:gd name="connsiteX91" fmla="*/ 104775 w 10777537"/>
              <a:gd name="connsiteY91" fmla="*/ 344488 h 6858000"/>
              <a:gd name="connsiteX92" fmla="*/ 74612 w 10777537"/>
              <a:gd name="connsiteY92" fmla="*/ 261938 h 6858000"/>
              <a:gd name="connsiteX93" fmla="*/ 47625 w 10777537"/>
              <a:gd name="connsiteY93" fmla="*/ 176213 h 6858000"/>
              <a:gd name="connsiteX94" fmla="*/ 23812 w 10777537"/>
              <a:gd name="connsiteY94" fmla="*/ 88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777537" h="6858000">
                <a:moveTo>
                  <a:pt x="0" y="0"/>
                </a:moveTo>
                <a:lnTo>
                  <a:pt x="10777537" y="0"/>
                </a:lnTo>
                <a:lnTo>
                  <a:pt x="10777537" y="6858000"/>
                </a:lnTo>
                <a:lnTo>
                  <a:pt x="0" y="6858000"/>
                </a:lnTo>
                <a:lnTo>
                  <a:pt x="23812" y="6769100"/>
                </a:lnTo>
                <a:lnTo>
                  <a:pt x="47625" y="6681788"/>
                </a:lnTo>
                <a:lnTo>
                  <a:pt x="74612" y="6596063"/>
                </a:lnTo>
                <a:lnTo>
                  <a:pt x="104775" y="6513513"/>
                </a:lnTo>
                <a:lnTo>
                  <a:pt x="141287" y="6435725"/>
                </a:lnTo>
                <a:lnTo>
                  <a:pt x="184150" y="6362700"/>
                </a:lnTo>
                <a:lnTo>
                  <a:pt x="230188" y="6300788"/>
                </a:lnTo>
                <a:lnTo>
                  <a:pt x="282575" y="6243638"/>
                </a:lnTo>
                <a:lnTo>
                  <a:pt x="339725" y="6188075"/>
                </a:lnTo>
                <a:lnTo>
                  <a:pt x="403225" y="6134100"/>
                </a:lnTo>
                <a:lnTo>
                  <a:pt x="466725" y="6084888"/>
                </a:lnTo>
                <a:lnTo>
                  <a:pt x="533400" y="6032500"/>
                </a:lnTo>
                <a:lnTo>
                  <a:pt x="601663" y="5983288"/>
                </a:lnTo>
                <a:lnTo>
                  <a:pt x="666750" y="5930900"/>
                </a:lnTo>
                <a:lnTo>
                  <a:pt x="731838" y="5878513"/>
                </a:lnTo>
                <a:lnTo>
                  <a:pt x="792163" y="5824538"/>
                </a:lnTo>
                <a:lnTo>
                  <a:pt x="847725" y="5767388"/>
                </a:lnTo>
                <a:lnTo>
                  <a:pt x="896938" y="5707063"/>
                </a:lnTo>
                <a:lnTo>
                  <a:pt x="941388" y="5643563"/>
                </a:lnTo>
                <a:lnTo>
                  <a:pt x="974725" y="5575300"/>
                </a:lnTo>
                <a:lnTo>
                  <a:pt x="1000125" y="5499100"/>
                </a:lnTo>
                <a:lnTo>
                  <a:pt x="1014413" y="5418138"/>
                </a:lnTo>
                <a:lnTo>
                  <a:pt x="1020763" y="5334000"/>
                </a:lnTo>
                <a:lnTo>
                  <a:pt x="1020763" y="5249863"/>
                </a:lnTo>
                <a:lnTo>
                  <a:pt x="1014413" y="5162550"/>
                </a:lnTo>
                <a:lnTo>
                  <a:pt x="1003300" y="5072063"/>
                </a:lnTo>
                <a:lnTo>
                  <a:pt x="990600" y="4983163"/>
                </a:lnTo>
                <a:lnTo>
                  <a:pt x="979488" y="4894263"/>
                </a:lnTo>
                <a:lnTo>
                  <a:pt x="968375" y="4805363"/>
                </a:lnTo>
                <a:lnTo>
                  <a:pt x="960438" y="4714875"/>
                </a:lnTo>
                <a:lnTo>
                  <a:pt x="957263" y="4627563"/>
                </a:lnTo>
                <a:lnTo>
                  <a:pt x="962025" y="4543425"/>
                </a:lnTo>
                <a:lnTo>
                  <a:pt x="973138" y="4459288"/>
                </a:lnTo>
                <a:lnTo>
                  <a:pt x="993775" y="4381500"/>
                </a:lnTo>
                <a:lnTo>
                  <a:pt x="1022350" y="4302125"/>
                </a:lnTo>
                <a:lnTo>
                  <a:pt x="1057275" y="4224338"/>
                </a:lnTo>
                <a:lnTo>
                  <a:pt x="1098550" y="4146550"/>
                </a:lnTo>
                <a:lnTo>
                  <a:pt x="1143000" y="4068763"/>
                </a:lnTo>
                <a:lnTo>
                  <a:pt x="1189038" y="3989388"/>
                </a:lnTo>
                <a:lnTo>
                  <a:pt x="1235075" y="3913188"/>
                </a:lnTo>
                <a:lnTo>
                  <a:pt x="1277938" y="3833813"/>
                </a:lnTo>
                <a:lnTo>
                  <a:pt x="1317625" y="3756025"/>
                </a:lnTo>
                <a:lnTo>
                  <a:pt x="1350963" y="3673475"/>
                </a:lnTo>
                <a:lnTo>
                  <a:pt x="1377950" y="3592513"/>
                </a:lnTo>
                <a:lnTo>
                  <a:pt x="1393825" y="3511550"/>
                </a:lnTo>
                <a:lnTo>
                  <a:pt x="1400175" y="3429000"/>
                </a:lnTo>
                <a:lnTo>
                  <a:pt x="1393825" y="3346450"/>
                </a:lnTo>
                <a:lnTo>
                  <a:pt x="1377950" y="3265488"/>
                </a:lnTo>
                <a:lnTo>
                  <a:pt x="1350963" y="3184525"/>
                </a:lnTo>
                <a:lnTo>
                  <a:pt x="1317625" y="3101975"/>
                </a:lnTo>
                <a:lnTo>
                  <a:pt x="1277938" y="3024188"/>
                </a:lnTo>
                <a:lnTo>
                  <a:pt x="1235075" y="2944813"/>
                </a:lnTo>
                <a:lnTo>
                  <a:pt x="1189038" y="2868613"/>
                </a:lnTo>
                <a:lnTo>
                  <a:pt x="1143000" y="2789238"/>
                </a:lnTo>
                <a:lnTo>
                  <a:pt x="1098550" y="2711450"/>
                </a:lnTo>
                <a:lnTo>
                  <a:pt x="1057275" y="2633663"/>
                </a:lnTo>
                <a:lnTo>
                  <a:pt x="1022350" y="2555875"/>
                </a:lnTo>
                <a:lnTo>
                  <a:pt x="993775" y="2476500"/>
                </a:lnTo>
                <a:lnTo>
                  <a:pt x="973138" y="2398713"/>
                </a:lnTo>
                <a:lnTo>
                  <a:pt x="962025" y="2314575"/>
                </a:lnTo>
                <a:lnTo>
                  <a:pt x="957263" y="2230438"/>
                </a:lnTo>
                <a:lnTo>
                  <a:pt x="960438" y="2143125"/>
                </a:lnTo>
                <a:lnTo>
                  <a:pt x="968375" y="2052638"/>
                </a:lnTo>
                <a:lnTo>
                  <a:pt x="979488" y="1963738"/>
                </a:lnTo>
                <a:lnTo>
                  <a:pt x="990600" y="1874838"/>
                </a:lnTo>
                <a:lnTo>
                  <a:pt x="1003300" y="1785938"/>
                </a:lnTo>
                <a:lnTo>
                  <a:pt x="1014413" y="1695450"/>
                </a:lnTo>
                <a:lnTo>
                  <a:pt x="1020763" y="1608138"/>
                </a:lnTo>
                <a:lnTo>
                  <a:pt x="1020763" y="1524000"/>
                </a:lnTo>
                <a:lnTo>
                  <a:pt x="1014413" y="1439863"/>
                </a:lnTo>
                <a:lnTo>
                  <a:pt x="1000125" y="1358900"/>
                </a:lnTo>
                <a:lnTo>
                  <a:pt x="974725" y="1282700"/>
                </a:lnTo>
                <a:lnTo>
                  <a:pt x="941388" y="1214438"/>
                </a:lnTo>
                <a:lnTo>
                  <a:pt x="896938" y="1150938"/>
                </a:lnTo>
                <a:lnTo>
                  <a:pt x="847725" y="1090613"/>
                </a:lnTo>
                <a:lnTo>
                  <a:pt x="792163" y="1033463"/>
                </a:lnTo>
                <a:lnTo>
                  <a:pt x="731838" y="979488"/>
                </a:lnTo>
                <a:lnTo>
                  <a:pt x="666750" y="927100"/>
                </a:lnTo>
                <a:lnTo>
                  <a:pt x="601663" y="874713"/>
                </a:lnTo>
                <a:lnTo>
                  <a:pt x="533400" y="825500"/>
                </a:lnTo>
                <a:lnTo>
                  <a:pt x="466725" y="773113"/>
                </a:lnTo>
                <a:lnTo>
                  <a:pt x="403225" y="723900"/>
                </a:lnTo>
                <a:lnTo>
                  <a:pt x="339725" y="669925"/>
                </a:lnTo>
                <a:lnTo>
                  <a:pt x="282575" y="614363"/>
                </a:lnTo>
                <a:lnTo>
                  <a:pt x="230188" y="557213"/>
                </a:lnTo>
                <a:lnTo>
                  <a:pt x="184150" y="495300"/>
                </a:lnTo>
                <a:lnTo>
                  <a:pt x="141287" y="422275"/>
                </a:lnTo>
                <a:lnTo>
                  <a:pt x="104775" y="344488"/>
                </a:lnTo>
                <a:lnTo>
                  <a:pt x="74612" y="261938"/>
                </a:lnTo>
                <a:lnTo>
                  <a:pt x="47625" y="176213"/>
                </a:lnTo>
                <a:lnTo>
                  <a:pt x="23812" y="8890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3351567" y="961539"/>
            <a:ext cx="8045373" cy="4394988"/>
          </a:xfrm>
        </p:spPr>
        <p:txBody>
          <a:bodyPr vert="horz" lIns="91440" tIns="45720" rIns="91440" bIns="45720" rtlCol="0" anchor="ctr">
            <a:normAutofit/>
          </a:bodyPr>
          <a:lstStyle/>
          <a:p>
            <a:r>
              <a:rPr lang="en-US"/>
              <a:t>Labor Cost</a:t>
            </a:r>
          </a:p>
        </p:txBody>
      </p:sp>
      <p:sp>
        <p:nvSpPr>
          <p:cNvPr id="44" name="Freeform 11">
            <a:extLst>
              <a:ext uri="{FF2B5EF4-FFF2-40B4-BE49-F238E27FC236}">
                <a16:creationId xmlns:a16="http://schemas.microsoft.com/office/drawing/2014/main" id="{EABA7E7F-0502-421C-8626-3B630F27C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tx1">
              <a:alpha val="80000"/>
            </a:schemeClr>
          </a:solidFill>
          <a:ln w="0">
            <a:noFill/>
            <a:prstDash val="solid"/>
            <a:round/>
            <a:headEnd/>
            <a:tailEnd/>
          </a:ln>
        </p:spPr>
      </p:sp>
    </p:spTree>
    <p:extLst>
      <p:ext uri="{BB962C8B-B14F-4D97-AF65-F5344CB8AC3E}">
        <p14:creationId xmlns:p14="http://schemas.microsoft.com/office/powerpoint/2010/main" val="17272870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07A3-1261-6860-CD05-4E90584D8261}"/>
              </a:ext>
            </a:extLst>
          </p:cNvPr>
          <p:cNvSpPr>
            <a:spLocks noGrp="1"/>
          </p:cNvSpPr>
          <p:nvPr>
            <p:ph type="title" idx="4294967295"/>
          </p:nvPr>
        </p:nvSpPr>
        <p:spPr>
          <a:xfrm>
            <a:off x="2040267" y="615351"/>
            <a:ext cx="9389733" cy="5165124"/>
          </a:xfrm>
        </p:spPr>
        <p:txBody>
          <a:bodyPr vert="horz" lIns="91440" tIns="45720" rIns="91440" bIns="45720" rtlCol="0" anchor="b">
            <a:normAutofit/>
          </a:bodyPr>
          <a:lstStyle/>
          <a:p>
            <a:pPr algn="ctr"/>
            <a:r>
              <a:rPr lang="en-US" sz="2800">
                <a:solidFill>
                  <a:schemeClr val="accent1"/>
                </a:solidFill>
              </a:rPr>
              <a:t>Labor Cost</a:t>
            </a:r>
          </a:p>
        </p:txBody>
      </p:sp>
      <p:sp>
        <p:nvSpPr>
          <p:cNvPr id="16" name="Content Placeholder 15">
            <a:extLst>
              <a:ext uri="{FF2B5EF4-FFF2-40B4-BE49-F238E27FC236}">
                <a16:creationId xmlns:a16="http://schemas.microsoft.com/office/drawing/2014/main" id="{CE44D1D9-A6F8-0FF5-D78E-5CE71A760DBA}"/>
              </a:ext>
            </a:extLst>
          </p:cNvPr>
          <p:cNvSpPr>
            <a:spLocks noGrp="1"/>
          </p:cNvSpPr>
          <p:nvPr>
            <p:ph type="body" sz="half" idx="4294967295"/>
          </p:nvPr>
        </p:nvSpPr>
        <p:spPr>
          <a:xfrm>
            <a:off x="4225625" y="2072167"/>
            <a:ext cx="5709129" cy="4164012"/>
          </a:xfrm>
        </p:spPr>
        <p:txBody>
          <a:bodyPr vert="horz" lIns="91440" tIns="45720" rIns="91440" bIns="45720" rtlCol="0" anchor="t">
            <a:normAutofit/>
          </a:bodyPr>
          <a:lstStyle/>
          <a:p>
            <a:pPr>
              <a:buNone/>
            </a:pPr>
            <a:endParaRPr lang="en-US"/>
          </a:p>
          <a:p>
            <a:pPr>
              <a:buNone/>
            </a:pPr>
            <a:br>
              <a:rPr lang="en-US"/>
            </a:br>
            <a:endParaRPr lang="en-US"/>
          </a:p>
          <a:p>
            <a:pPr>
              <a:buNone/>
            </a:pPr>
            <a:endParaRPr lang="en-US" b="1" cap="all">
              <a:solidFill>
                <a:schemeClr val="tx1"/>
              </a:solidFill>
              <a:ea typeface="+mn-lt"/>
              <a:cs typeface="+mn-lt"/>
            </a:endParaRPr>
          </a:p>
          <a:p>
            <a:pPr>
              <a:buNone/>
            </a:pPr>
            <a:endParaRPr lang="en-US" b="1" cap="all">
              <a:solidFill>
                <a:srgbClr val="000000"/>
              </a:solidFill>
            </a:endParaRPr>
          </a:p>
          <a:p>
            <a:pPr>
              <a:buNone/>
            </a:pPr>
            <a:endParaRPr lang="en-US" b="1"/>
          </a:p>
          <a:p>
            <a:pPr>
              <a:buNone/>
            </a:pPr>
            <a:endParaRPr lang="en-US"/>
          </a:p>
        </p:txBody>
      </p:sp>
      <p:sp>
        <p:nvSpPr>
          <p:cNvPr id="12" name="TextBox 11">
            <a:extLst>
              <a:ext uri="{FF2B5EF4-FFF2-40B4-BE49-F238E27FC236}">
                <a16:creationId xmlns:a16="http://schemas.microsoft.com/office/drawing/2014/main" id="{D65C7ADE-CE98-671A-7B19-8E3556B64BD7}"/>
              </a:ext>
            </a:extLst>
          </p:cNvPr>
          <p:cNvSpPr txBox="1"/>
          <p:nvPr/>
        </p:nvSpPr>
        <p:spPr>
          <a:xfrm>
            <a:off x="8195555" y="1827593"/>
            <a:ext cx="3090672" cy="422452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defTabSz="914400">
              <a:lnSpc>
                <a:spcPct val="110000"/>
              </a:lnSpc>
              <a:spcBef>
                <a:spcPts val="700"/>
              </a:spcBef>
              <a:buClr>
                <a:schemeClr val="tx2"/>
              </a:buClr>
            </a:pPr>
            <a:r>
              <a:rPr lang="en-US" sz="1600" b="1">
                <a:solidFill>
                  <a:schemeClr val="bg1"/>
                </a:solidFill>
              </a:rPr>
              <a:t> - </a:t>
            </a:r>
            <a:endParaRPr lang="en-US" sz="1600">
              <a:solidFill>
                <a:schemeClr val="bg1"/>
              </a:solidFill>
            </a:endParaRPr>
          </a:p>
        </p:txBody>
      </p:sp>
      <p:sp>
        <p:nvSpPr>
          <p:cNvPr id="5" name="TextBox 4">
            <a:extLst>
              <a:ext uri="{FF2B5EF4-FFF2-40B4-BE49-F238E27FC236}">
                <a16:creationId xmlns:a16="http://schemas.microsoft.com/office/drawing/2014/main" id="{C0FC2810-746D-D6C4-6DE4-364DE317289B}"/>
              </a:ext>
            </a:extLst>
          </p:cNvPr>
          <p:cNvSpPr txBox="1"/>
          <p:nvPr/>
        </p:nvSpPr>
        <p:spPr>
          <a:xfrm>
            <a:off x="3042249" y="2812211"/>
            <a:ext cx="615063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Total </a:t>
            </a:r>
            <a:r>
              <a:rPr lang="en-US" sz="2800">
                <a:ea typeface="+mn-lt"/>
                <a:cs typeface="+mn-lt"/>
              </a:rPr>
              <a:t>Cost</a:t>
            </a:r>
            <a:r>
              <a:rPr lang="en-US" sz="2800"/>
              <a:t> for Labor $ </a:t>
            </a:r>
            <a:r>
              <a:rPr lang="en-US" sz="2800" b="1">
                <a:ea typeface="+mn-lt"/>
                <a:cs typeface="+mn-lt"/>
              </a:rPr>
              <a:t>$494,608.76</a:t>
            </a:r>
            <a:endParaRPr lang="en-US" sz="2800"/>
          </a:p>
          <a:p>
            <a:br>
              <a:rPr lang="en-US"/>
            </a:br>
            <a:endParaRPr lang="en-US"/>
          </a:p>
        </p:txBody>
      </p:sp>
    </p:spTree>
    <p:extLst>
      <p:ext uri="{BB962C8B-B14F-4D97-AF65-F5344CB8AC3E}">
        <p14:creationId xmlns:p14="http://schemas.microsoft.com/office/powerpoint/2010/main" val="480379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2" name="Freeform 6">
            <a:extLst>
              <a:ext uri="{FF2B5EF4-FFF2-40B4-BE49-F238E27FC236}">
                <a16:creationId xmlns:a16="http://schemas.microsoft.com/office/drawing/2014/main" id="{BB8C1D0E-0B06-46C9-A8BD-A8E13FF99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64" name="Rectangle 63">
            <a:extLst>
              <a:ext uri="{FF2B5EF4-FFF2-40B4-BE49-F238E27FC236}">
                <a16:creationId xmlns:a16="http://schemas.microsoft.com/office/drawing/2014/main" id="{7D1ADC4A-8537-4084-99C7-F8D378A64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 name="Rectangle 65">
            <a:extLst>
              <a:ext uri="{FF2B5EF4-FFF2-40B4-BE49-F238E27FC236}">
                <a16:creationId xmlns:a16="http://schemas.microsoft.com/office/drawing/2014/main" id="{BF633F9A-02C9-4311-8DCD-AEFF502F2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alculator, pen, compass, money and a paper with graphs printed on it">
            <a:extLst>
              <a:ext uri="{FF2B5EF4-FFF2-40B4-BE49-F238E27FC236}">
                <a16:creationId xmlns:a16="http://schemas.microsoft.com/office/drawing/2014/main" id="{88CDAD0C-5550-BBCE-7134-6847C6261CE5}"/>
              </a:ext>
            </a:extLst>
          </p:cNvPr>
          <p:cNvPicPr>
            <a:picLocks noChangeAspect="1"/>
          </p:cNvPicPr>
          <p:nvPr/>
        </p:nvPicPr>
        <p:blipFill rotWithShape="1">
          <a:blip r:embed="rId2">
            <a:duotone>
              <a:prstClr val="black"/>
              <a:prstClr val="white"/>
            </a:duotone>
          </a:blip>
          <a:srcRect b="6548"/>
          <a:stretch/>
        </p:blipFill>
        <p:spPr>
          <a:xfrm>
            <a:off x="20" y="-1"/>
            <a:ext cx="12191980" cy="6864691"/>
          </a:xfrm>
          <a:prstGeom prst="rect">
            <a:avLst/>
          </a:prstGeom>
        </p:spPr>
      </p:pic>
      <p:sp>
        <p:nvSpPr>
          <p:cNvPr id="68" name="Rectangle 67">
            <a:extLst>
              <a:ext uri="{FF2B5EF4-FFF2-40B4-BE49-F238E27FC236}">
                <a16:creationId xmlns:a16="http://schemas.microsoft.com/office/drawing/2014/main" id="{E468D04C-8FEB-4CE5-9BAF-31D6D8847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0" cy="6858000"/>
          </a:xfrm>
          <a:prstGeom prst="rect">
            <a:avLst/>
          </a:prstGeom>
          <a:solidFill>
            <a:schemeClr val="accent1">
              <a:alpha val="75000"/>
            </a:schemeClr>
          </a:solidFill>
          <a:ln w="0">
            <a:noFill/>
            <a:prstDash val="solid"/>
            <a:round/>
            <a:headEnd/>
            <a:tailEnd/>
          </a:ln>
        </p:spPr>
        <p:txBody>
          <a:bodyPr rtlCol="0" anchor="ctr"/>
          <a:lstStyle/>
          <a:p>
            <a:pPr algn="ctr"/>
            <a:endParaRPr lang="en-US"/>
          </a:p>
        </p:txBody>
      </p:sp>
      <p:sp>
        <p:nvSpPr>
          <p:cNvPr id="70" name="Rectangle 69">
            <a:extLst>
              <a:ext uri="{FF2B5EF4-FFF2-40B4-BE49-F238E27FC236}">
                <a16:creationId xmlns:a16="http://schemas.microsoft.com/office/drawing/2014/main" id="{C9773D4C-B993-4C42-884F-E2B592995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Freeform 6">
            <a:extLst>
              <a:ext uri="{FF2B5EF4-FFF2-40B4-BE49-F238E27FC236}">
                <a16:creationId xmlns:a16="http://schemas.microsoft.com/office/drawing/2014/main" id="{FF4EBD09-513C-47D7-9390-22031EAE89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alpha val="52000"/>
            </a:schemeClr>
          </a:solidFill>
          <a:ln w="0">
            <a:noFill/>
            <a:prstDash val="solid"/>
            <a:round/>
            <a:headEnd/>
            <a:tailEnd/>
          </a:ln>
        </p:spPr>
      </p:sp>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1078523" y="1098388"/>
            <a:ext cx="10318418" cy="4394988"/>
          </a:xfrm>
        </p:spPr>
        <p:txBody>
          <a:bodyPr vert="horz" lIns="91440" tIns="45720" rIns="91440" bIns="45720" rtlCol="0" anchor="ctr">
            <a:normAutofit/>
          </a:bodyPr>
          <a:lstStyle/>
          <a:p>
            <a:pPr algn="ctr"/>
            <a:r>
              <a:rPr lang="en-US" sz="10000" spc="800"/>
              <a:t>Material Cost</a:t>
            </a:r>
          </a:p>
        </p:txBody>
      </p:sp>
    </p:spTree>
    <p:extLst>
      <p:ext uri="{BB962C8B-B14F-4D97-AF65-F5344CB8AC3E}">
        <p14:creationId xmlns:p14="http://schemas.microsoft.com/office/powerpoint/2010/main" val="31593136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D5CD5D64-D1CD-5212-EA39-20D41031BEAD}"/>
              </a:ext>
            </a:extLst>
          </p:cNvPr>
          <p:cNvSpPr>
            <a:spLocks noGrp="1"/>
          </p:cNvSpPr>
          <p:nvPr>
            <p:ph idx="1"/>
          </p:nvPr>
        </p:nvSpPr>
        <p:spPr>
          <a:xfrm>
            <a:off x="765051" y="1408983"/>
            <a:ext cx="6015897" cy="4758156"/>
          </a:xfrm>
        </p:spPr>
        <p:txBody>
          <a:bodyPr vert="horz" lIns="91440" tIns="45720" rIns="91440" bIns="45720" rtlCol="0" anchor="t">
            <a:normAutofit/>
          </a:bodyPr>
          <a:lstStyle/>
          <a:p>
            <a:r>
              <a:rPr lang="en-US"/>
              <a:t>Networking , </a:t>
            </a:r>
            <a:r>
              <a:rPr lang="en-US">
                <a:ea typeface="+mn-lt"/>
                <a:cs typeface="+mn-lt"/>
              </a:rPr>
              <a:t>access points, adapters etc. </a:t>
            </a:r>
            <a:br>
              <a:rPr lang="en-US"/>
            </a:br>
            <a:endParaRPr lang="en-US"/>
          </a:p>
          <a:p>
            <a:r>
              <a:rPr lang="en-US"/>
              <a:t>Total For all </a:t>
            </a:r>
            <a:r>
              <a:rPr lang="en-US" b="1"/>
              <a:t>Material</a:t>
            </a:r>
            <a:r>
              <a:rPr lang="en-US" b="1">
                <a:ea typeface="+mn-lt"/>
                <a:cs typeface="+mn-lt"/>
              </a:rPr>
              <a:t>  =</a:t>
            </a:r>
            <a:r>
              <a:rPr lang="en-US" b="1" u="sng">
                <a:ea typeface="+mn-lt"/>
                <a:cs typeface="+mn-lt"/>
              </a:rPr>
              <a:t> $ 139,325</a:t>
            </a:r>
            <a:endParaRPr lang="en-US"/>
          </a:p>
        </p:txBody>
      </p:sp>
      <p:pic>
        <p:nvPicPr>
          <p:cNvPr id="11" name="Picture 7">
            <a:extLst>
              <a:ext uri="{FF2B5EF4-FFF2-40B4-BE49-F238E27FC236}">
                <a16:creationId xmlns:a16="http://schemas.microsoft.com/office/drawing/2014/main" id="{F8CF1BAF-1BD7-E415-C4AD-080EB6E9EFD3}"/>
              </a:ext>
            </a:extLst>
          </p:cNvPr>
          <p:cNvPicPr>
            <a:picLocks noChangeAspect="1"/>
          </p:cNvPicPr>
          <p:nvPr/>
        </p:nvPicPr>
        <p:blipFill rotWithShape="1">
          <a:blip r:embed="rId2"/>
          <a:srcRect l="40059" r="23015" b="6250"/>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
        <p:nvSpPr>
          <p:cNvPr id="6" name="TextBox 5">
            <a:extLst>
              <a:ext uri="{FF2B5EF4-FFF2-40B4-BE49-F238E27FC236}">
                <a16:creationId xmlns:a16="http://schemas.microsoft.com/office/drawing/2014/main" id="{DBF8B867-552B-0B78-C8C4-355C37CF6B9E}"/>
              </a:ext>
            </a:extLst>
          </p:cNvPr>
          <p:cNvSpPr txBox="1"/>
          <p:nvPr/>
        </p:nvSpPr>
        <p:spPr>
          <a:xfrm>
            <a:off x="978510" y="2286001"/>
            <a:ext cx="5512178" cy="394084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defTabSz="914400">
              <a:lnSpc>
                <a:spcPct val="110000"/>
              </a:lnSpc>
              <a:spcBef>
                <a:spcPts val="700"/>
              </a:spcBef>
              <a:buClr>
                <a:schemeClr val="tx2"/>
              </a:buClr>
            </a:pPr>
            <a:r>
              <a:rPr lang="en-US" b="1">
                <a:solidFill>
                  <a:schemeClr val="tx1">
                    <a:lumMod val="65000"/>
                    <a:lumOff val="35000"/>
                  </a:schemeClr>
                </a:solidFill>
              </a:rPr>
              <a:t>  </a:t>
            </a:r>
          </a:p>
        </p:txBody>
      </p:sp>
    </p:spTree>
    <p:extLst>
      <p:ext uri="{BB962C8B-B14F-4D97-AF65-F5344CB8AC3E}">
        <p14:creationId xmlns:p14="http://schemas.microsoft.com/office/powerpoint/2010/main" val="27219874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AA4A-91BD-0C17-A0EE-ABC13AF19262}"/>
              </a:ext>
            </a:extLst>
          </p:cNvPr>
          <p:cNvSpPr>
            <a:spLocks noGrp="1"/>
          </p:cNvSpPr>
          <p:nvPr>
            <p:ph type="title"/>
          </p:nvPr>
        </p:nvSpPr>
        <p:spPr>
          <a:xfrm>
            <a:off x="3039729" y="453001"/>
            <a:ext cx="7831471" cy="1240334"/>
          </a:xfrm>
        </p:spPr>
        <p:txBody>
          <a:bodyPr>
            <a:normAutofit fontScale="90000"/>
          </a:bodyPr>
          <a:lstStyle/>
          <a:p>
            <a:r>
              <a:rPr lang="en-US"/>
              <a:t>Our Objectives</a:t>
            </a:r>
          </a:p>
        </p:txBody>
      </p:sp>
      <p:graphicFrame>
        <p:nvGraphicFramePr>
          <p:cNvPr id="7" name="Text Placeholder 2">
            <a:extLst>
              <a:ext uri="{FF2B5EF4-FFF2-40B4-BE49-F238E27FC236}">
                <a16:creationId xmlns:a16="http://schemas.microsoft.com/office/drawing/2014/main" id="{5AB97459-DD07-1ACE-8FC7-82EA4DA06E1D}"/>
              </a:ext>
            </a:extLst>
          </p:cNvPr>
          <p:cNvGraphicFramePr/>
          <p:nvPr>
            <p:extLst>
              <p:ext uri="{D42A27DB-BD31-4B8C-83A1-F6EECF244321}">
                <p14:modId xmlns:p14="http://schemas.microsoft.com/office/powerpoint/2010/main" val="1176055028"/>
              </p:ext>
            </p:extLst>
          </p:nvPr>
        </p:nvGraphicFramePr>
        <p:xfrm>
          <a:off x="3039728" y="2032759"/>
          <a:ext cx="8891859" cy="4163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72417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6">
            <a:extLst>
              <a:ext uri="{FF2B5EF4-FFF2-40B4-BE49-F238E27FC236}">
                <a16:creationId xmlns:a16="http://schemas.microsoft.com/office/drawing/2014/main" id="{BB8C1D0E-0B06-46C9-A8BD-A8E13FF99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6" name="Rectangle 19">
            <a:extLst>
              <a:ext uri="{FF2B5EF4-FFF2-40B4-BE49-F238E27FC236}">
                <a16:creationId xmlns:a16="http://schemas.microsoft.com/office/drawing/2014/main" id="{7D1ADC4A-8537-4084-99C7-F8D378A64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21">
            <a:extLst>
              <a:ext uri="{FF2B5EF4-FFF2-40B4-BE49-F238E27FC236}">
                <a16:creationId xmlns:a16="http://schemas.microsoft.com/office/drawing/2014/main" id="{0916D041-4553-4CDA-B44A-34C763D173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9" name="Rectangle 23">
            <a:extLst>
              <a:ext uri="{FF2B5EF4-FFF2-40B4-BE49-F238E27FC236}">
                <a16:creationId xmlns:a16="http://schemas.microsoft.com/office/drawing/2014/main" id="{B19F5142-8834-455D-AF81-A3C562B69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5668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0" name="Rectangle 25">
            <a:extLst>
              <a:ext uri="{FF2B5EF4-FFF2-40B4-BE49-F238E27FC236}">
                <a16:creationId xmlns:a16="http://schemas.microsoft.com/office/drawing/2014/main" id="{D3F3323E-17FD-41CA-B632-A32DC5EDC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Freeform 6">
            <a:extLst>
              <a:ext uri="{FF2B5EF4-FFF2-40B4-BE49-F238E27FC236}">
                <a16:creationId xmlns:a16="http://schemas.microsoft.com/office/drawing/2014/main" id="{1F0D9B0E-E48B-450C-9134-0435D96D0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02287"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595950" y="1098388"/>
            <a:ext cx="6648249" cy="4394988"/>
          </a:xfrm>
        </p:spPr>
        <p:txBody>
          <a:bodyPr vert="horz" lIns="91440" tIns="45720" rIns="91440" bIns="45720" rtlCol="0" anchor="ctr">
            <a:normAutofit/>
          </a:bodyPr>
          <a:lstStyle/>
          <a:p>
            <a:pPr algn="ctr"/>
            <a:r>
              <a:rPr lang="en-US" sz="9600" spc="800"/>
              <a:t>Equipment Cost</a:t>
            </a:r>
          </a:p>
        </p:txBody>
      </p:sp>
      <p:pic>
        <p:nvPicPr>
          <p:cNvPr id="31" name="Picture 13" descr="Calculator, pen, compass, money and a paper with graphs printed on it">
            <a:extLst>
              <a:ext uri="{FF2B5EF4-FFF2-40B4-BE49-F238E27FC236}">
                <a16:creationId xmlns:a16="http://schemas.microsoft.com/office/drawing/2014/main" id="{E254ED56-2F5E-FBB6-5620-5EC965ED6BB4}"/>
              </a:ext>
            </a:extLst>
          </p:cNvPr>
          <p:cNvPicPr>
            <a:picLocks noChangeAspect="1"/>
          </p:cNvPicPr>
          <p:nvPr/>
        </p:nvPicPr>
        <p:blipFill rotWithShape="1">
          <a:blip r:embed="rId2"/>
          <a:srcRect l="30254" r="28957" b="8"/>
          <a:stretch/>
        </p:blipFill>
        <p:spPr>
          <a:xfrm>
            <a:off x="7556684" y="10"/>
            <a:ext cx="4635315" cy="6857989"/>
          </a:xfrm>
          <a:prstGeom prst="rect">
            <a:avLst/>
          </a:prstGeom>
        </p:spPr>
      </p:pic>
    </p:spTree>
    <p:extLst>
      <p:ext uri="{BB962C8B-B14F-4D97-AF65-F5344CB8AC3E}">
        <p14:creationId xmlns:p14="http://schemas.microsoft.com/office/powerpoint/2010/main" val="5829291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1251677" y="645105"/>
            <a:ext cx="4357499" cy="1320855"/>
          </a:xfrm>
        </p:spPr>
        <p:txBody>
          <a:bodyPr>
            <a:normAutofit/>
          </a:bodyPr>
          <a:lstStyle/>
          <a:p>
            <a:r>
              <a:rPr lang="en-US" sz="4400"/>
              <a:t>Equipment Cost</a:t>
            </a:r>
          </a:p>
        </p:txBody>
      </p:sp>
      <p:sp>
        <p:nvSpPr>
          <p:cNvPr id="39" name="Content Placeholder 26">
            <a:extLst>
              <a:ext uri="{FF2B5EF4-FFF2-40B4-BE49-F238E27FC236}">
                <a16:creationId xmlns:a16="http://schemas.microsoft.com/office/drawing/2014/main" id="{85199576-333A-49B0-AD16-025A78E41D85}"/>
              </a:ext>
            </a:extLst>
          </p:cNvPr>
          <p:cNvSpPr>
            <a:spLocks noGrp="1"/>
          </p:cNvSpPr>
          <p:nvPr>
            <p:ph idx="1"/>
          </p:nvPr>
        </p:nvSpPr>
        <p:spPr>
          <a:xfrm>
            <a:off x="1251678" y="2286001"/>
            <a:ext cx="4363595" cy="3593591"/>
          </a:xfrm>
        </p:spPr>
        <p:txBody>
          <a:bodyPr vert="horz" lIns="91440" tIns="45720" rIns="91440" bIns="45720" rtlCol="0" anchor="t">
            <a:normAutofit fontScale="85000" lnSpcReduction="20000"/>
          </a:bodyPr>
          <a:lstStyle/>
          <a:p>
            <a:r>
              <a:rPr lang="en-US"/>
              <a:t>The equipment  cost is all the parts needed to build a functionable kiosk.</a:t>
            </a:r>
          </a:p>
          <a:p>
            <a:r>
              <a:rPr lang="en-US" b="1">
                <a:ea typeface="+mn-lt"/>
                <a:cs typeface="+mn-lt"/>
              </a:rPr>
              <a:t>Total Cost of  Materials for One  Kiosk   = $ 2,610.4</a:t>
            </a:r>
            <a:endParaRPr lang="en-US">
              <a:solidFill>
                <a:srgbClr val="595959"/>
              </a:solidFill>
            </a:endParaRPr>
          </a:p>
          <a:p>
            <a:r>
              <a:rPr lang="en-US" b="1">
                <a:ea typeface="+mn-lt"/>
                <a:cs typeface="+mn-lt"/>
              </a:rPr>
              <a:t>Total Cost of all Materials  =  one kiosk * (number  of desired kiosk)</a:t>
            </a:r>
            <a:endParaRPr lang="en-US"/>
          </a:p>
          <a:p>
            <a:endParaRPr lang="en-US"/>
          </a:p>
          <a:p>
            <a:r>
              <a:rPr lang="en-US" b="1">
                <a:ea typeface="+mn-lt"/>
                <a:cs typeface="+mn-lt"/>
              </a:rPr>
              <a:t>Total Cost of all Materials</a:t>
            </a:r>
            <a:r>
              <a:rPr lang="en-US" b="1" u="sng">
                <a:ea typeface="+mn-lt"/>
                <a:cs typeface="+mn-lt"/>
              </a:rPr>
              <a:t> = $ 3,125 * 2,658.4</a:t>
            </a:r>
            <a:endParaRPr lang="en-US"/>
          </a:p>
          <a:p>
            <a:r>
              <a:rPr lang="en-US" b="1" u="sng">
                <a:ea typeface="+mn-lt"/>
                <a:cs typeface="+mn-lt"/>
              </a:rPr>
              <a:t> =  $ 8,307,500 </a:t>
            </a:r>
            <a:endParaRPr lang="en-US"/>
          </a:p>
          <a:p>
            <a:pPr marL="0" indent="0">
              <a:buNone/>
            </a:pPr>
            <a:br>
              <a:rPr lang="en-US"/>
            </a:br>
            <a:endParaRPr lang="en-US"/>
          </a:p>
        </p:txBody>
      </p:sp>
      <p:graphicFrame>
        <p:nvGraphicFramePr>
          <p:cNvPr id="40" name="Content Placeholder 8">
            <a:extLst>
              <a:ext uri="{FF2B5EF4-FFF2-40B4-BE49-F238E27FC236}">
                <a16:creationId xmlns:a16="http://schemas.microsoft.com/office/drawing/2014/main" id="{CA68ABBF-F41A-382D-89E4-2BD26424A42D}"/>
              </a:ext>
            </a:extLst>
          </p:cNvPr>
          <p:cNvGraphicFramePr>
            <a:graphicFrameLocks/>
          </p:cNvGraphicFramePr>
          <p:nvPr>
            <p:extLst>
              <p:ext uri="{D42A27DB-BD31-4B8C-83A1-F6EECF244321}">
                <p14:modId xmlns:p14="http://schemas.microsoft.com/office/powerpoint/2010/main" val="2004097921"/>
              </p:ext>
            </p:extLst>
          </p:nvPr>
        </p:nvGraphicFramePr>
        <p:xfrm>
          <a:off x="6144355" y="645106"/>
          <a:ext cx="5084419" cy="5594052"/>
        </p:xfrm>
        <a:graphic>
          <a:graphicData uri="http://schemas.openxmlformats.org/drawingml/2006/table">
            <a:tbl>
              <a:tblPr firstRow="1" bandRow="1">
                <a:tableStyleId>{9D7B26C5-4107-4FEC-AEDC-1716B250A1EF}</a:tableStyleId>
              </a:tblPr>
              <a:tblGrid>
                <a:gridCol w="3419116">
                  <a:extLst>
                    <a:ext uri="{9D8B030D-6E8A-4147-A177-3AD203B41FA5}">
                      <a16:colId xmlns:a16="http://schemas.microsoft.com/office/drawing/2014/main" val="3960653586"/>
                    </a:ext>
                  </a:extLst>
                </a:gridCol>
                <a:gridCol w="1665303">
                  <a:extLst>
                    <a:ext uri="{9D8B030D-6E8A-4147-A177-3AD203B41FA5}">
                      <a16:colId xmlns:a16="http://schemas.microsoft.com/office/drawing/2014/main" val="6288689"/>
                    </a:ext>
                  </a:extLst>
                </a:gridCol>
              </a:tblGrid>
              <a:tr h="466171">
                <a:tc>
                  <a:txBody>
                    <a:bodyPr/>
                    <a:lstStyle/>
                    <a:p>
                      <a:pPr algn="ctr" rtl="0" fontAlgn="t">
                        <a:spcBef>
                          <a:spcPts val="0"/>
                        </a:spcBef>
                        <a:spcAft>
                          <a:spcPts val="0"/>
                        </a:spcAft>
                      </a:pPr>
                      <a:r>
                        <a:rPr lang="en-US" sz="1500" u="none" strike="noStrike">
                          <a:effectLst/>
                        </a:rPr>
                        <a:t>22 in Touch screen </a:t>
                      </a:r>
                    </a:p>
                  </a:txBody>
                  <a:tcPr marL="88105" marR="88105" marT="88105" marB="88105"/>
                </a:tc>
                <a:tc>
                  <a:txBody>
                    <a:bodyPr/>
                    <a:lstStyle/>
                    <a:p>
                      <a:pPr algn="ctr" rtl="0" fontAlgn="t">
                        <a:spcBef>
                          <a:spcPts val="0"/>
                        </a:spcBef>
                        <a:spcAft>
                          <a:spcPts val="0"/>
                        </a:spcAft>
                      </a:pPr>
                      <a:r>
                        <a:rPr lang="en-US" sz="1500" u="none" strike="noStrike">
                          <a:effectLst/>
                        </a:rPr>
                        <a:t>$ 1,020 </a:t>
                      </a:r>
                      <a:endParaRPr lang="en-US" sz="2500">
                        <a:effectLst/>
                      </a:endParaRPr>
                    </a:p>
                  </a:txBody>
                  <a:tcPr marL="88105" marR="88105" marT="88105" marB="88105"/>
                </a:tc>
                <a:extLst>
                  <a:ext uri="{0D108BD9-81ED-4DB2-BD59-A6C34878D82A}">
                    <a16:rowId xmlns:a16="http://schemas.microsoft.com/office/drawing/2014/main" val="3928447758"/>
                  </a:ext>
                </a:extLst>
              </a:tr>
              <a:tr h="466171">
                <a:tc>
                  <a:txBody>
                    <a:bodyPr/>
                    <a:lstStyle/>
                    <a:p>
                      <a:pPr algn="ctr" rtl="0" fontAlgn="t">
                        <a:spcBef>
                          <a:spcPts val="0"/>
                        </a:spcBef>
                        <a:spcAft>
                          <a:spcPts val="0"/>
                        </a:spcAft>
                      </a:pPr>
                      <a:r>
                        <a:rPr lang="en-US" sz="1500" u="none" strike="noStrike">
                          <a:effectLst/>
                        </a:rPr>
                        <a:t>Cooling fan</a:t>
                      </a:r>
                      <a:endParaRPr lang="en-US" sz="2500">
                        <a:effectLst/>
                      </a:endParaRPr>
                    </a:p>
                  </a:txBody>
                  <a:tcPr marL="88105" marR="88105" marT="88105" marB="88105"/>
                </a:tc>
                <a:tc>
                  <a:txBody>
                    <a:bodyPr/>
                    <a:lstStyle/>
                    <a:p>
                      <a:pPr algn="ctr" rtl="0" fontAlgn="t">
                        <a:spcBef>
                          <a:spcPts val="0"/>
                        </a:spcBef>
                        <a:spcAft>
                          <a:spcPts val="0"/>
                        </a:spcAft>
                      </a:pPr>
                      <a:r>
                        <a:rPr lang="en-US" sz="1500" u="none" strike="noStrike">
                          <a:effectLst/>
                        </a:rPr>
                        <a:t>$50 </a:t>
                      </a:r>
                      <a:endParaRPr lang="en-US" sz="2500">
                        <a:effectLst/>
                      </a:endParaRPr>
                    </a:p>
                  </a:txBody>
                  <a:tcPr marL="88105" marR="88105" marT="88105" marB="88105"/>
                </a:tc>
                <a:extLst>
                  <a:ext uri="{0D108BD9-81ED-4DB2-BD59-A6C34878D82A}">
                    <a16:rowId xmlns:a16="http://schemas.microsoft.com/office/drawing/2014/main" val="797119459"/>
                  </a:ext>
                </a:extLst>
              </a:tr>
              <a:tr h="466171">
                <a:tc>
                  <a:txBody>
                    <a:bodyPr/>
                    <a:lstStyle/>
                    <a:p>
                      <a:pPr algn="ctr" rtl="0" fontAlgn="t">
                        <a:spcBef>
                          <a:spcPts val="0"/>
                        </a:spcBef>
                        <a:spcAft>
                          <a:spcPts val="0"/>
                        </a:spcAft>
                      </a:pPr>
                      <a:r>
                        <a:rPr lang="en-US" sz="1500" u="none" strike="noStrike">
                          <a:effectLst/>
                        </a:rPr>
                        <a:t>Enclosure</a:t>
                      </a:r>
                      <a:endParaRPr lang="en-US" sz="2500">
                        <a:effectLst/>
                      </a:endParaRPr>
                    </a:p>
                  </a:txBody>
                  <a:tcPr marL="88105" marR="88105" marT="88105" marB="88105"/>
                </a:tc>
                <a:tc>
                  <a:txBody>
                    <a:bodyPr/>
                    <a:lstStyle/>
                    <a:p>
                      <a:pPr algn="ctr" rtl="0" fontAlgn="t">
                        <a:spcBef>
                          <a:spcPts val="0"/>
                        </a:spcBef>
                        <a:spcAft>
                          <a:spcPts val="0"/>
                        </a:spcAft>
                      </a:pPr>
                      <a:r>
                        <a:rPr lang="en-US" sz="1500" u="none" strike="noStrike">
                          <a:effectLst/>
                        </a:rPr>
                        <a:t>$535 </a:t>
                      </a:r>
                      <a:endParaRPr lang="en-US" sz="2500">
                        <a:effectLst/>
                      </a:endParaRPr>
                    </a:p>
                  </a:txBody>
                  <a:tcPr marL="88105" marR="88105" marT="88105" marB="88105"/>
                </a:tc>
                <a:extLst>
                  <a:ext uri="{0D108BD9-81ED-4DB2-BD59-A6C34878D82A}">
                    <a16:rowId xmlns:a16="http://schemas.microsoft.com/office/drawing/2014/main" val="4264911131"/>
                  </a:ext>
                </a:extLst>
              </a:tr>
              <a:tr h="466171">
                <a:tc>
                  <a:txBody>
                    <a:bodyPr/>
                    <a:lstStyle/>
                    <a:p>
                      <a:pPr algn="ctr" rtl="0" fontAlgn="t">
                        <a:spcBef>
                          <a:spcPts val="0"/>
                        </a:spcBef>
                        <a:spcAft>
                          <a:spcPts val="0"/>
                        </a:spcAft>
                      </a:pPr>
                      <a:r>
                        <a:rPr lang="en-US" sz="1500" u="none" strike="noStrike">
                          <a:effectLst/>
                        </a:rPr>
                        <a:t>Barcode scanner</a:t>
                      </a:r>
                      <a:endParaRPr lang="en-US" sz="2500">
                        <a:effectLst/>
                      </a:endParaRPr>
                    </a:p>
                  </a:txBody>
                  <a:tcPr marL="88105" marR="88105" marT="88105" marB="88105"/>
                </a:tc>
                <a:tc>
                  <a:txBody>
                    <a:bodyPr/>
                    <a:lstStyle/>
                    <a:p>
                      <a:pPr algn="ctr" rtl="0" fontAlgn="t">
                        <a:spcBef>
                          <a:spcPts val="0"/>
                        </a:spcBef>
                        <a:spcAft>
                          <a:spcPts val="0"/>
                        </a:spcAft>
                      </a:pPr>
                      <a:r>
                        <a:rPr lang="en-US" sz="1500" u="none" strike="noStrike">
                          <a:effectLst/>
                        </a:rPr>
                        <a:t>$583</a:t>
                      </a:r>
                      <a:endParaRPr lang="en-US" sz="2500">
                        <a:effectLst/>
                      </a:endParaRPr>
                    </a:p>
                  </a:txBody>
                  <a:tcPr marL="88105" marR="88105" marT="88105" marB="88105"/>
                </a:tc>
                <a:extLst>
                  <a:ext uri="{0D108BD9-81ED-4DB2-BD59-A6C34878D82A}">
                    <a16:rowId xmlns:a16="http://schemas.microsoft.com/office/drawing/2014/main" val="2681513138"/>
                  </a:ext>
                </a:extLst>
              </a:tr>
              <a:tr h="466171">
                <a:tc>
                  <a:txBody>
                    <a:bodyPr/>
                    <a:lstStyle/>
                    <a:p>
                      <a:pPr algn="ctr" rtl="0" fontAlgn="t">
                        <a:spcBef>
                          <a:spcPts val="0"/>
                        </a:spcBef>
                        <a:spcAft>
                          <a:spcPts val="0"/>
                        </a:spcAft>
                      </a:pPr>
                      <a:r>
                        <a:rPr lang="en-US" sz="1500" u="none" strike="noStrike">
                          <a:effectLst/>
                        </a:rPr>
                        <a:t>Wheel(with locks)</a:t>
                      </a:r>
                      <a:endParaRPr lang="en-US" sz="2500">
                        <a:effectLst/>
                      </a:endParaRPr>
                    </a:p>
                  </a:txBody>
                  <a:tcPr marL="88105" marR="88105" marT="88105" marB="88105"/>
                </a:tc>
                <a:tc>
                  <a:txBody>
                    <a:bodyPr/>
                    <a:lstStyle/>
                    <a:p>
                      <a:pPr algn="ctr" rtl="0" fontAlgn="t">
                        <a:spcBef>
                          <a:spcPts val="0"/>
                        </a:spcBef>
                        <a:spcAft>
                          <a:spcPts val="0"/>
                        </a:spcAft>
                      </a:pPr>
                      <a:r>
                        <a:rPr lang="en-US" sz="1500" u="none" strike="noStrike">
                          <a:effectLst/>
                        </a:rPr>
                        <a:t>$0.99 </a:t>
                      </a:r>
                      <a:endParaRPr lang="en-US" sz="2500">
                        <a:effectLst/>
                      </a:endParaRPr>
                    </a:p>
                  </a:txBody>
                  <a:tcPr marL="88105" marR="88105" marT="88105" marB="88105"/>
                </a:tc>
                <a:extLst>
                  <a:ext uri="{0D108BD9-81ED-4DB2-BD59-A6C34878D82A}">
                    <a16:rowId xmlns:a16="http://schemas.microsoft.com/office/drawing/2014/main" val="4133125009"/>
                  </a:ext>
                </a:extLst>
              </a:tr>
              <a:tr h="466171">
                <a:tc>
                  <a:txBody>
                    <a:bodyPr/>
                    <a:lstStyle/>
                    <a:p>
                      <a:pPr algn="ctr" rtl="0" fontAlgn="t">
                        <a:spcBef>
                          <a:spcPts val="0"/>
                        </a:spcBef>
                        <a:spcAft>
                          <a:spcPts val="0"/>
                        </a:spcAft>
                      </a:pPr>
                      <a:r>
                        <a:rPr lang="en-US" sz="1500" u="none" strike="noStrike">
                          <a:effectLst/>
                        </a:rPr>
                        <a:t>Electrical wires </a:t>
                      </a:r>
                      <a:endParaRPr lang="en-US" sz="2500">
                        <a:effectLst/>
                      </a:endParaRPr>
                    </a:p>
                  </a:txBody>
                  <a:tcPr marL="88105" marR="88105" marT="88105" marB="88105"/>
                </a:tc>
                <a:tc>
                  <a:txBody>
                    <a:bodyPr/>
                    <a:lstStyle/>
                    <a:p>
                      <a:pPr algn="ctr" rtl="0" fontAlgn="t">
                        <a:spcBef>
                          <a:spcPts val="0"/>
                        </a:spcBef>
                        <a:spcAft>
                          <a:spcPts val="0"/>
                        </a:spcAft>
                      </a:pPr>
                      <a:r>
                        <a:rPr lang="en-US" sz="1500" u="none" strike="noStrike">
                          <a:effectLst/>
                        </a:rPr>
                        <a:t>$110</a:t>
                      </a:r>
                      <a:endParaRPr lang="en-US" sz="2500">
                        <a:effectLst/>
                      </a:endParaRPr>
                    </a:p>
                  </a:txBody>
                  <a:tcPr marL="88105" marR="88105" marT="88105" marB="88105"/>
                </a:tc>
                <a:extLst>
                  <a:ext uri="{0D108BD9-81ED-4DB2-BD59-A6C34878D82A}">
                    <a16:rowId xmlns:a16="http://schemas.microsoft.com/office/drawing/2014/main" val="799804305"/>
                  </a:ext>
                </a:extLst>
              </a:tr>
              <a:tr h="466171">
                <a:tc>
                  <a:txBody>
                    <a:bodyPr/>
                    <a:lstStyle/>
                    <a:p>
                      <a:pPr algn="ctr" rtl="0" fontAlgn="t">
                        <a:spcBef>
                          <a:spcPts val="0"/>
                        </a:spcBef>
                        <a:spcAft>
                          <a:spcPts val="0"/>
                        </a:spcAft>
                      </a:pPr>
                      <a:r>
                        <a:rPr lang="en-US" sz="1500" u="none" strike="noStrike">
                          <a:effectLst/>
                        </a:rPr>
                        <a:t>i3 processor</a:t>
                      </a:r>
                      <a:endParaRPr lang="en-US" sz="2500">
                        <a:effectLst/>
                      </a:endParaRPr>
                    </a:p>
                  </a:txBody>
                  <a:tcPr marL="88105" marR="88105" marT="88105" marB="88105"/>
                </a:tc>
                <a:tc>
                  <a:txBody>
                    <a:bodyPr/>
                    <a:lstStyle/>
                    <a:p>
                      <a:pPr algn="ctr" rtl="0" fontAlgn="t">
                        <a:spcBef>
                          <a:spcPts val="0"/>
                        </a:spcBef>
                        <a:spcAft>
                          <a:spcPts val="0"/>
                        </a:spcAft>
                      </a:pPr>
                      <a:r>
                        <a:rPr lang="en-US" sz="1500" u="none" strike="noStrike">
                          <a:effectLst/>
                        </a:rPr>
                        <a:t>$80</a:t>
                      </a:r>
                      <a:endParaRPr lang="en-US" sz="2500">
                        <a:effectLst/>
                      </a:endParaRPr>
                    </a:p>
                  </a:txBody>
                  <a:tcPr marL="88105" marR="88105" marT="88105" marB="88105"/>
                </a:tc>
                <a:extLst>
                  <a:ext uri="{0D108BD9-81ED-4DB2-BD59-A6C34878D82A}">
                    <a16:rowId xmlns:a16="http://schemas.microsoft.com/office/drawing/2014/main" val="725634890"/>
                  </a:ext>
                </a:extLst>
              </a:tr>
              <a:tr h="466171">
                <a:tc>
                  <a:txBody>
                    <a:bodyPr/>
                    <a:lstStyle/>
                    <a:p>
                      <a:pPr algn="ctr" rtl="0" fontAlgn="t">
                        <a:spcBef>
                          <a:spcPts val="0"/>
                        </a:spcBef>
                        <a:spcAft>
                          <a:spcPts val="0"/>
                        </a:spcAft>
                      </a:pPr>
                      <a:r>
                        <a:rPr lang="en-US" sz="1500" u="none" strike="noStrike">
                          <a:effectLst/>
                        </a:rPr>
                        <a:t>LED lights </a:t>
                      </a:r>
                      <a:endParaRPr lang="en-US" sz="2500">
                        <a:effectLst/>
                      </a:endParaRPr>
                    </a:p>
                  </a:txBody>
                  <a:tcPr marL="88105" marR="88105" marT="88105" marB="88105"/>
                </a:tc>
                <a:tc>
                  <a:txBody>
                    <a:bodyPr/>
                    <a:lstStyle/>
                    <a:p>
                      <a:pPr algn="ctr" rtl="0" fontAlgn="t">
                        <a:spcBef>
                          <a:spcPts val="0"/>
                        </a:spcBef>
                        <a:spcAft>
                          <a:spcPts val="0"/>
                        </a:spcAft>
                      </a:pPr>
                      <a:r>
                        <a:rPr lang="en-US" sz="1500" u="none" strike="noStrike">
                          <a:effectLst/>
                        </a:rPr>
                        <a:t>$115 </a:t>
                      </a:r>
                      <a:endParaRPr lang="en-US" sz="2500">
                        <a:effectLst/>
                      </a:endParaRPr>
                    </a:p>
                  </a:txBody>
                  <a:tcPr marL="88105" marR="88105" marT="88105" marB="88105"/>
                </a:tc>
                <a:extLst>
                  <a:ext uri="{0D108BD9-81ED-4DB2-BD59-A6C34878D82A}">
                    <a16:rowId xmlns:a16="http://schemas.microsoft.com/office/drawing/2014/main" val="3635674605"/>
                  </a:ext>
                </a:extLst>
              </a:tr>
              <a:tr h="466171">
                <a:tc>
                  <a:txBody>
                    <a:bodyPr/>
                    <a:lstStyle/>
                    <a:p>
                      <a:pPr algn="ctr" rtl="0" fontAlgn="t">
                        <a:spcBef>
                          <a:spcPts val="0"/>
                        </a:spcBef>
                        <a:spcAft>
                          <a:spcPts val="0"/>
                        </a:spcAft>
                      </a:pPr>
                      <a:r>
                        <a:rPr lang="en-US" sz="1500" u="none" strike="noStrike">
                          <a:effectLst/>
                        </a:rPr>
                        <a:t>ventilation grills </a:t>
                      </a:r>
                      <a:endParaRPr lang="en-US" sz="2500">
                        <a:effectLst/>
                      </a:endParaRPr>
                    </a:p>
                  </a:txBody>
                  <a:tcPr marL="88105" marR="88105" marT="88105" marB="88105"/>
                </a:tc>
                <a:tc>
                  <a:txBody>
                    <a:bodyPr/>
                    <a:lstStyle/>
                    <a:p>
                      <a:pPr algn="ctr" rtl="0" fontAlgn="t">
                        <a:spcBef>
                          <a:spcPts val="0"/>
                        </a:spcBef>
                        <a:spcAft>
                          <a:spcPts val="0"/>
                        </a:spcAft>
                      </a:pPr>
                      <a:r>
                        <a:rPr lang="en-US" sz="1500" u="none" strike="noStrike">
                          <a:effectLst/>
                        </a:rPr>
                        <a:t>$35</a:t>
                      </a:r>
                      <a:endParaRPr lang="en-US" sz="2500">
                        <a:effectLst/>
                      </a:endParaRPr>
                    </a:p>
                  </a:txBody>
                  <a:tcPr marL="88105" marR="88105" marT="88105" marB="88105"/>
                </a:tc>
                <a:extLst>
                  <a:ext uri="{0D108BD9-81ED-4DB2-BD59-A6C34878D82A}">
                    <a16:rowId xmlns:a16="http://schemas.microsoft.com/office/drawing/2014/main" val="4026073448"/>
                  </a:ext>
                </a:extLst>
              </a:tr>
              <a:tr h="466171">
                <a:tc>
                  <a:txBody>
                    <a:bodyPr/>
                    <a:lstStyle/>
                    <a:p>
                      <a:pPr algn="ctr" rtl="0" fontAlgn="t">
                        <a:spcBef>
                          <a:spcPts val="0"/>
                        </a:spcBef>
                        <a:spcAft>
                          <a:spcPts val="0"/>
                        </a:spcAft>
                      </a:pPr>
                      <a:r>
                        <a:rPr lang="en-US" sz="1500" u="none" strike="noStrike">
                          <a:effectLst/>
                        </a:rPr>
                        <a:t>3.5 mm audio jack </a:t>
                      </a:r>
                      <a:endParaRPr lang="en-US" sz="2500">
                        <a:effectLst/>
                      </a:endParaRPr>
                    </a:p>
                  </a:txBody>
                  <a:tcPr marL="88105" marR="88105" marT="88105" marB="88105"/>
                </a:tc>
                <a:tc>
                  <a:txBody>
                    <a:bodyPr/>
                    <a:lstStyle/>
                    <a:p>
                      <a:pPr algn="ctr" rtl="0" fontAlgn="t">
                        <a:spcBef>
                          <a:spcPts val="0"/>
                        </a:spcBef>
                        <a:spcAft>
                          <a:spcPts val="0"/>
                        </a:spcAft>
                      </a:pPr>
                      <a:r>
                        <a:rPr lang="en-US" sz="1500" u="none" strike="noStrike">
                          <a:effectLst/>
                        </a:rPr>
                        <a:t>$1.40</a:t>
                      </a:r>
                      <a:endParaRPr lang="en-US" sz="2500">
                        <a:effectLst/>
                      </a:endParaRPr>
                    </a:p>
                  </a:txBody>
                  <a:tcPr marL="88105" marR="88105" marT="88105" marB="88105"/>
                </a:tc>
                <a:extLst>
                  <a:ext uri="{0D108BD9-81ED-4DB2-BD59-A6C34878D82A}">
                    <a16:rowId xmlns:a16="http://schemas.microsoft.com/office/drawing/2014/main" val="1372447946"/>
                  </a:ext>
                </a:extLst>
              </a:tr>
              <a:tr h="466171">
                <a:tc>
                  <a:txBody>
                    <a:bodyPr/>
                    <a:lstStyle/>
                    <a:p>
                      <a:pPr algn="ctr" rtl="0" fontAlgn="t">
                        <a:spcBef>
                          <a:spcPts val="0"/>
                        </a:spcBef>
                        <a:spcAft>
                          <a:spcPts val="0"/>
                        </a:spcAft>
                      </a:pPr>
                      <a:r>
                        <a:rPr lang="en-US" sz="1500" u="none" strike="noStrike">
                          <a:effectLst/>
                        </a:rPr>
                        <a:t>Motherboard</a:t>
                      </a:r>
                      <a:endParaRPr lang="en-US" sz="2500">
                        <a:effectLst/>
                      </a:endParaRPr>
                    </a:p>
                  </a:txBody>
                  <a:tcPr marL="88105" marR="88105" marT="88105" marB="88105"/>
                </a:tc>
                <a:tc>
                  <a:txBody>
                    <a:bodyPr/>
                    <a:lstStyle/>
                    <a:p>
                      <a:pPr algn="ctr" rtl="0" fontAlgn="t">
                        <a:spcBef>
                          <a:spcPts val="0"/>
                        </a:spcBef>
                        <a:spcAft>
                          <a:spcPts val="0"/>
                        </a:spcAft>
                      </a:pPr>
                      <a:r>
                        <a:rPr lang="en-US" sz="1500" u="none" strike="noStrike">
                          <a:effectLst/>
                        </a:rPr>
                        <a:t>$60</a:t>
                      </a:r>
                      <a:endParaRPr lang="en-US" sz="2500">
                        <a:effectLst/>
                      </a:endParaRPr>
                    </a:p>
                  </a:txBody>
                  <a:tcPr marL="88105" marR="88105" marT="88105" marB="88105"/>
                </a:tc>
                <a:extLst>
                  <a:ext uri="{0D108BD9-81ED-4DB2-BD59-A6C34878D82A}">
                    <a16:rowId xmlns:a16="http://schemas.microsoft.com/office/drawing/2014/main" val="2821129086"/>
                  </a:ext>
                </a:extLst>
              </a:tr>
              <a:tr h="466171">
                <a:tc>
                  <a:txBody>
                    <a:bodyPr/>
                    <a:lstStyle/>
                    <a:p>
                      <a:pPr algn="ctr" rtl="0" fontAlgn="t">
                        <a:spcBef>
                          <a:spcPts val="0"/>
                        </a:spcBef>
                        <a:spcAft>
                          <a:spcPts val="0"/>
                        </a:spcAft>
                      </a:pPr>
                      <a:r>
                        <a:rPr lang="en-US" sz="1500" u="none" strike="noStrike">
                          <a:effectLst/>
                        </a:rPr>
                        <a:t>4GB RAM</a:t>
                      </a:r>
                      <a:endParaRPr lang="en-US" sz="2500">
                        <a:effectLst/>
                      </a:endParaRPr>
                    </a:p>
                  </a:txBody>
                  <a:tcPr marL="88105" marR="88105" marT="88105" marB="88105"/>
                </a:tc>
                <a:tc>
                  <a:txBody>
                    <a:bodyPr/>
                    <a:lstStyle/>
                    <a:p>
                      <a:pPr algn="ctr" rtl="0" fontAlgn="t">
                        <a:spcBef>
                          <a:spcPts val="0"/>
                        </a:spcBef>
                        <a:spcAft>
                          <a:spcPts val="0"/>
                        </a:spcAft>
                      </a:pPr>
                      <a:r>
                        <a:rPr lang="en-US" sz="1500" u="none" strike="noStrike">
                          <a:effectLst/>
                        </a:rPr>
                        <a:t>$17</a:t>
                      </a:r>
                      <a:endParaRPr lang="en-US" sz="2500">
                        <a:effectLst/>
                      </a:endParaRPr>
                    </a:p>
                  </a:txBody>
                  <a:tcPr marL="88105" marR="88105" marT="88105" marB="88105"/>
                </a:tc>
                <a:extLst>
                  <a:ext uri="{0D108BD9-81ED-4DB2-BD59-A6C34878D82A}">
                    <a16:rowId xmlns:a16="http://schemas.microsoft.com/office/drawing/2014/main" val="3785044138"/>
                  </a:ext>
                </a:extLst>
              </a:tr>
            </a:tbl>
          </a:graphicData>
        </a:graphic>
      </p:graphicFrame>
    </p:spTree>
    <p:extLst>
      <p:ext uri="{BB962C8B-B14F-4D97-AF65-F5344CB8AC3E}">
        <p14:creationId xmlns:p14="http://schemas.microsoft.com/office/powerpoint/2010/main" val="37018588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13" descr="Pens and rulers">
            <a:extLst>
              <a:ext uri="{FF2B5EF4-FFF2-40B4-BE49-F238E27FC236}">
                <a16:creationId xmlns:a16="http://schemas.microsoft.com/office/drawing/2014/main" id="{1784E3DC-5807-7EA0-0D16-AC5718C27B0A}"/>
              </a:ext>
            </a:extLst>
          </p:cNvPr>
          <p:cNvPicPr>
            <a:picLocks noChangeAspect="1"/>
          </p:cNvPicPr>
          <p:nvPr/>
        </p:nvPicPr>
        <p:blipFill rotWithShape="1">
          <a:blip r:embed="rId2">
            <a:grayscl/>
          </a:blip>
          <a:srcRect l="21291" r="27551" b="-3"/>
          <a:stretch/>
        </p:blipFill>
        <p:spPr>
          <a:xfrm>
            <a:off x="6928338" y="10"/>
            <a:ext cx="5263662" cy="6857990"/>
          </a:xfrm>
          <a:prstGeom prst="rect">
            <a:avLst/>
          </a:prstGeom>
        </p:spPr>
      </p:pic>
      <p:sp>
        <p:nvSpPr>
          <p:cNvPr id="18" name="Freeform 10">
            <a:extLst>
              <a:ext uri="{FF2B5EF4-FFF2-40B4-BE49-F238E27FC236}">
                <a16:creationId xmlns:a16="http://schemas.microsoft.com/office/drawing/2014/main" id="{28128757-84CF-4B7B-89A4-06E3A4C89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765051" y="382385"/>
            <a:ext cx="6015897" cy="1492132"/>
          </a:xfrm>
        </p:spPr>
        <p:txBody>
          <a:bodyPr>
            <a:normAutofit/>
          </a:bodyPr>
          <a:lstStyle/>
          <a:p>
            <a:r>
              <a:rPr lang="en-US" sz="4300"/>
              <a:t>Subcontractors and consultants Cost</a:t>
            </a:r>
          </a:p>
        </p:txBody>
      </p:sp>
      <p:sp>
        <p:nvSpPr>
          <p:cNvPr id="20" name="Rectangle 19">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7690532-7860-A9B5-04DB-8853D2AFB5AD}"/>
              </a:ext>
            </a:extLst>
          </p:cNvPr>
          <p:cNvSpPr>
            <a:spLocks noGrp="1"/>
          </p:cNvSpPr>
          <p:nvPr>
            <p:ph idx="1"/>
          </p:nvPr>
        </p:nvSpPr>
        <p:spPr>
          <a:xfrm>
            <a:off x="765051" y="2286001"/>
            <a:ext cx="6015897" cy="3593591"/>
          </a:xfrm>
        </p:spPr>
        <p:txBody>
          <a:bodyPr vert="horz" lIns="91440" tIns="45720" rIns="91440" bIns="45720" rtlCol="0" anchor="t">
            <a:normAutofit fontScale="92500" lnSpcReduction="20000"/>
          </a:bodyPr>
          <a:lstStyle/>
          <a:p>
            <a:r>
              <a:rPr lang="en-US">
                <a:ea typeface="+mn-lt"/>
                <a:cs typeface="+mn-lt"/>
              </a:rPr>
              <a:t>We will  outsource  a subcontractor called  </a:t>
            </a:r>
            <a:r>
              <a:rPr lang="en-US" i="1">
                <a:ea typeface="+mn-lt"/>
                <a:cs typeface="+mn-lt"/>
              </a:rPr>
              <a:t>Build Your Solutions LLC</a:t>
            </a:r>
            <a:r>
              <a:rPr lang="en-US">
                <a:ea typeface="+mn-lt"/>
                <a:cs typeface="+mn-lt"/>
              </a:rPr>
              <a:t> to design and build the hardware. </a:t>
            </a:r>
          </a:p>
          <a:p>
            <a:r>
              <a:rPr lang="en-US">
                <a:ea typeface="+mn-lt"/>
                <a:cs typeface="+mn-lt"/>
              </a:rPr>
              <a:t>The lead designer Jim Buch, will  design your hardware. </a:t>
            </a:r>
          </a:p>
          <a:p>
            <a:r>
              <a:rPr lang="en-US">
                <a:ea typeface="+mn-lt"/>
                <a:cs typeface="+mn-lt"/>
              </a:rPr>
              <a:t>Build Your Solutions LLC  will charge the customer  $2,501 to design based on the customer's requirements </a:t>
            </a:r>
          </a:p>
          <a:p>
            <a:r>
              <a:rPr lang="en-US">
                <a:ea typeface="+mn-lt"/>
                <a:cs typeface="+mn-lt"/>
              </a:rPr>
              <a:t>Once the customer is satisfied with the design two hardware engineers will build the hardware. Build Your Solution LLC will charge the customer $15,200 to assemble  all of the kiosk devices. </a:t>
            </a:r>
            <a:endParaRPr lang="en-US"/>
          </a:p>
          <a:p>
            <a:r>
              <a:rPr lang="en-US" b="1">
                <a:ea typeface="+mn-lt"/>
                <a:cs typeface="+mn-lt"/>
              </a:rPr>
              <a:t>Total Cost </a:t>
            </a:r>
            <a:r>
              <a:rPr lang="en-US" b="1" u="sng">
                <a:ea typeface="+mn-lt"/>
                <a:cs typeface="+mn-lt"/>
              </a:rPr>
              <a:t>= $ 17,701</a:t>
            </a:r>
            <a:endParaRPr lang="en-US"/>
          </a:p>
          <a:p>
            <a:endParaRPr lang="en-US"/>
          </a:p>
          <a:p>
            <a:pPr marL="0" indent="0">
              <a:buNone/>
            </a:pPr>
            <a:endParaRPr lang="en-US"/>
          </a:p>
        </p:txBody>
      </p:sp>
      <p:sp>
        <p:nvSpPr>
          <p:cNvPr id="22" name="Freeform 11">
            <a:extLst>
              <a:ext uri="{FF2B5EF4-FFF2-40B4-BE49-F238E27FC236}">
                <a16:creationId xmlns:a16="http://schemas.microsoft.com/office/drawing/2014/main" id="{E84130BB-CB60-470A-BDAA-558B2F664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alpha val="75000"/>
            </a:schemeClr>
          </a:solidFill>
          <a:ln w="0">
            <a:noFill/>
            <a:prstDash val="solid"/>
            <a:round/>
            <a:headEnd/>
            <a:tailEnd/>
          </a:ln>
        </p:spPr>
      </p:sp>
    </p:spTree>
    <p:extLst>
      <p:ext uri="{BB962C8B-B14F-4D97-AF65-F5344CB8AC3E}">
        <p14:creationId xmlns:p14="http://schemas.microsoft.com/office/powerpoint/2010/main" val="999463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6">
            <a:extLst>
              <a:ext uri="{FF2B5EF4-FFF2-40B4-BE49-F238E27FC236}">
                <a16:creationId xmlns:a16="http://schemas.microsoft.com/office/drawing/2014/main" id="{BB8C1D0E-0B06-46C9-A8BD-A8E13FF99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32" name="Rectangle 31">
            <a:extLst>
              <a:ext uri="{FF2B5EF4-FFF2-40B4-BE49-F238E27FC236}">
                <a16:creationId xmlns:a16="http://schemas.microsoft.com/office/drawing/2014/main" id="{7D1ADC4A-8537-4084-99C7-F8D378A64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descr="Aerial view of a city skyline">
            <a:extLst>
              <a:ext uri="{FF2B5EF4-FFF2-40B4-BE49-F238E27FC236}">
                <a16:creationId xmlns:a16="http://schemas.microsoft.com/office/drawing/2014/main" id="{DB1E5CCC-A1E4-75EC-A670-7E8F5F4B7928}"/>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34" name="Freeform: Shape 33">
            <a:extLst>
              <a:ext uri="{FF2B5EF4-FFF2-40B4-BE49-F238E27FC236}">
                <a16:creationId xmlns:a16="http://schemas.microsoft.com/office/drawing/2014/main" id="{B72D289C-3FA2-4E6E-964E-B52C692AA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4464" y="0"/>
            <a:ext cx="10777537" cy="6858000"/>
          </a:xfrm>
          <a:custGeom>
            <a:avLst/>
            <a:gdLst>
              <a:gd name="connsiteX0" fmla="*/ 0 w 10777537"/>
              <a:gd name="connsiteY0" fmla="*/ 0 h 6858000"/>
              <a:gd name="connsiteX1" fmla="*/ 10777537 w 10777537"/>
              <a:gd name="connsiteY1" fmla="*/ 0 h 6858000"/>
              <a:gd name="connsiteX2" fmla="*/ 10777537 w 10777537"/>
              <a:gd name="connsiteY2" fmla="*/ 6858000 h 6858000"/>
              <a:gd name="connsiteX3" fmla="*/ 0 w 10777537"/>
              <a:gd name="connsiteY3" fmla="*/ 6858000 h 6858000"/>
              <a:gd name="connsiteX4" fmla="*/ 23812 w 10777537"/>
              <a:gd name="connsiteY4" fmla="*/ 6769100 h 6858000"/>
              <a:gd name="connsiteX5" fmla="*/ 47625 w 10777537"/>
              <a:gd name="connsiteY5" fmla="*/ 6681788 h 6858000"/>
              <a:gd name="connsiteX6" fmla="*/ 74612 w 10777537"/>
              <a:gd name="connsiteY6" fmla="*/ 6596063 h 6858000"/>
              <a:gd name="connsiteX7" fmla="*/ 104775 w 10777537"/>
              <a:gd name="connsiteY7" fmla="*/ 6513513 h 6858000"/>
              <a:gd name="connsiteX8" fmla="*/ 141287 w 10777537"/>
              <a:gd name="connsiteY8" fmla="*/ 6435725 h 6858000"/>
              <a:gd name="connsiteX9" fmla="*/ 184150 w 10777537"/>
              <a:gd name="connsiteY9" fmla="*/ 6362700 h 6858000"/>
              <a:gd name="connsiteX10" fmla="*/ 230188 w 10777537"/>
              <a:gd name="connsiteY10" fmla="*/ 6300788 h 6858000"/>
              <a:gd name="connsiteX11" fmla="*/ 282575 w 10777537"/>
              <a:gd name="connsiteY11" fmla="*/ 6243638 h 6858000"/>
              <a:gd name="connsiteX12" fmla="*/ 339725 w 10777537"/>
              <a:gd name="connsiteY12" fmla="*/ 6188075 h 6858000"/>
              <a:gd name="connsiteX13" fmla="*/ 403225 w 10777537"/>
              <a:gd name="connsiteY13" fmla="*/ 6134100 h 6858000"/>
              <a:gd name="connsiteX14" fmla="*/ 466725 w 10777537"/>
              <a:gd name="connsiteY14" fmla="*/ 6084888 h 6858000"/>
              <a:gd name="connsiteX15" fmla="*/ 533400 w 10777537"/>
              <a:gd name="connsiteY15" fmla="*/ 6032500 h 6858000"/>
              <a:gd name="connsiteX16" fmla="*/ 601663 w 10777537"/>
              <a:gd name="connsiteY16" fmla="*/ 5983288 h 6858000"/>
              <a:gd name="connsiteX17" fmla="*/ 666750 w 10777537"/>
              <a:gd name="connsiteY17" fmla="*/ 5930900 h 6858000"/>
              <a:gd name="connsiteX18" fmla="*/ 731838 w 10777537"/>
              <a:gd name="connsiteY18" fmla="*/ 5878513 h 6858000"/>
              <a:gd name="connsiteX19" fmla="*/ 792163 w 10777537"/>
              <a:gd name="connsiteY19" fmla="*/ 5824538 h 6858000"/>
              <a:gd name="connsiteX20" fmla="*/ 847725 w 10777537"/>
              <a:gd name="connsiteY20" fmla="*/ 5767388 h 6858000"/>
              <a:gd name="connsiteX21" fmla="*/ 896938 w 10777537"/>
              <a:gd name="connsiteY21" fmla="*/ 5707063 h 6858000"/>
              <a:gd name="connsiteX22" fmla="*/ 941388 w 10777537"/>
              <a:gd name="connsiteY22" fmla="*/ 5643563 h 6858000"/>
              <a:gd name="connsiteX23" fmla="*/ 974725 w 10777537"/>
              <a:gd name="connsiteY23" fmla="*/ 5575300 h 6858000"/>
              <a:gd name="connsiteX24" fmla="*/ 1000125 w 10777537"/>
              <a:gd name="connsiteY24" fmla="*/ 5499100 h 6858000"/>
              <a:gd name="connsiteX25" fmla="*/ 1014413 w 10777537"/>
              <a:gd name="connsiteY25" fmla="*/ 5418138 h 6858000"/>
              <a:gd name="connsiteX26" fmla="*/ 1020763 w 10777537"/>
              <a:gd name="connsiteY26" fmla="*/ 5334000 h 6858000"/>
              <a:gd name="connsiteX27" fmla="*/ 1020763 w 10777537"/>
              <a:gd name="connsiteY27" fmla="*/ 5249863 h 6858000"/>
              <a:gd name="connsiteX28" fmla="*/ 1014413 w 10777537"/>
              <a:gd name="connsiteY28" fmla="*/ 5162550 h 6858000"/>
              <a:gd name="connsiteX29" fmla="*/ 1003300 w 10777537"/>
              <a:gd name="connsiteY29" fmla="*/ 5072063 h 6858000"/>
              <a:gd name="connsiteX30" fmla="*/ 990600 w 10777537"/>
              <a:gd name="connsiteY30" fmla="*/ 4983163 h 6858000"/>
              <a:gd name="connsiteX31" fmla="*/ 979488 w 10777537"/>
              <a:gd name="connsiteY31" fmla="*/ 4894263 h 6858000"/>
              <a:gd name="connsiteX32" fmla="*/ 968375 w 10777537"/>
              <a:gd name="connsiteY32" fmla="*/ 4805363 h 6858000"/>
              <a:gd name="connsiteX33" fmla="*/ 960438 w 10777537"/>
              <a:gd name="connsiteY33" fmla="*/ 4714875 h 6858000"/>
              <a:gd name="connsiteX34" fmla="*/ 957263 w 10777537"/>
              <a:gd name="connsiteY34" fmla="*/ 4627563 h 6858000"/>
              <a:gd name="connsiteX35" fmla="*/ 962025 w 10777537"/>
              <a:gd name="connsiteY35" fmla="*/ 4543425 h 6858000"/>
              <a:gd name="connsiteX36" fmla="*/ 973138 w 10777537"/>
              <a:gd name="connsiteY36" fmla="*/ 4459288 h 6858000"/>
              <a:gd name="connsiteX37" fmla="*/ 993775 w 10777537"/>
              <a:gd name="connsiteY37" fmla="*/ 4381500 h 6858000"/>
              <a:gd name="connsiteX38" fmla="*/ 1022350 w 10777537"/>
              <a:gd name="connsiteY38" fmla="*/ 4302125 h 6858000"/>
              <a:gd name="connsiteX39" fmla="*/ 1057275 w 10777537"/>
              <a:gd name="connsiteY39" fmla="*/ 4224338 h 6858000"/>
              <a:gd name="connsiteX40" fmla="*/ 1098550 w 10777537"/>
              <a:gd name="connsiteY40" fmla="*/ 4146550 h 6858000"/>
              <a:gd name="connsiteX41" fmla="*/ 1143000 w 10777537"/>
              <a:gd name="connsiteY41" fmla="*/ 4068763 h 6858000"/>
              <a:gd name="connsiteX42" fmla="*/ 1189038 w 10777537"/>
              <a:gd name="connsiteY42" fmla="*/ 3989388 h 6858000"/>
              <a:gd name="connsiteX43" fmla="*/ 1235075 w 10777537"/>
              <a:gd name="connsiteY43" fmla="*/ 3913188 h 6858000"/>
              <a:gd name="connsiteX44" fmla="*/ 1277938 w 10777537"/>
              <a:gd name="connsiteY44" fmla="*/ 3833813 h 6858000"/>
              <a:gd name="connsiteX45" fmla="*/ 1317625 w 10777537"/>
              <a:gd name="connsiteY45" fmla="*/ 3756025 h 6858000"/>
              <a:gd name="connsiteX46" fmla="*/ 1350963 w 10777537"/>
              <a:gd name="connsiteY46" fmla="*/ 3673475 h 6858000"/>
              <a:gd name="connsiteX47" fmla="*/ 1377950 w 10777537"/>
              <a:gd name="connsiteY47" fmla="*/ 3592513 h 6858000"/>
              <a:gd name="connsiteX48" fmla="*/ 1393825 w 10777537"/>
              <a:gd name="connsiteY48" fmla="*/ 3511550 h 6858000"/>
              <a:gd name="connsiteX49" fmla="*/ 1400175 w 10777537"/>
              <a:gd name="connsiteY49" fmla="*/ 3429000 h 6858000"/>
              <a:gd name="connsiteX50" fmla="*/ 1393825 w 10777537"/>
              <a:gd name="connsiteY50" fmla="*/ 3346450 h 6858000"/>
              <a:gd name="connsiteX51" fmla="*/ 1377950 w 10777537"/>
              <a:gd name="connsiteY51" fmla="*/ 3265488 h 6858000"/>
              <a:gd name="connsiteX52" fmla="*/ 1350963 w 10777537"/>
              <a:gd name="connsiteY52" fmla="*/ 3184525 h 6858000"/>
              <a:gd name="connsiteX53" fmla="*/ 1317625 w 10777537"/>
              <a:gd name="connsiteY53" fmla="*/ 3101975 h 6858000"/>
              <a:gd name="connsiteX54" fmla="*/ 1277938 w 10777537"/>
              <a:gd name="connsiteY54" fmla="*/ 3024188 h 6858000"/>
              <a:gd name="connsiteX55" fmla="*/ 1235075 w 10777537"/>
              <a:gd name="connsiteY55" fmla="*/ 2944813 h 6858000"/>
              <a:gd name="connsiteX56" fmla="*/ 1189038 w 10777537"/>
              <a:gd name="connsiteY56" fmla="*/ 2868613 h 6858000"/>
              <a:gd name="connsiteX57" fmla="*/ 1143000 w 10777537"/>
              <a:gd name="connsiteY57" fmla="*/ 2789238 h 6858000"/>
              <a:gd name="connsiteX58" fmla="*/ 1098550 w 10777537"/>
              <a:gd name="connsiteY58" fmla="*/ 2711450 h 6858000"/>
              <a:gd name="connsiteX59" fmla="*/ 1057275 w 10777537"/>
              <a:gd name="connsiteY59" fmla="*/ 2633663 h 6858000"/>
              <a:gd name="connsiteX60" fmla="*/ 1022350 w 10777537"/>
              <a:gd name="connsiteY60" fmla="*/ 2555875 h 6858000"/>
              <a:gd name="connsiteX61" fmla="*/ 993775 w 10777537"/>
              <a:gd name="connsiteY61" fmla="*/ 2476500 h 6858000"/>
              <a:gd name="connsiteX62" fmla="*/ 973138 w 10777537"/>
              <a:gd name="connsiteY62" fmla="*/ 2398713 h 6858000"/>
              <a:gd name="connsiteX63" fmla="*/ 962025 w 10777537"/>
              <a:gd name="connsiteY63" fmla="*/ 2314575 h 6858000"/>
              <a:gd name="connsiteX64" fmla="*/ 957263 w 10777537"/>
              <a:gd name="connsiteY64" fmla="*/ 2230438 h 6858000"/>
              <a:gd name="connsiteX65" fmla="*/ 960438 w 10777537"/>
              <a:gd name="connsiteY65" fmla="*/ 2143125 h 6858000"/>
              <a:gd name="connsiteX66" fmla="*/ 968375 w 10777537"/>
              <a:gd name="connsiteY66" fmla="*/ 2052638 h 6858000"/>
              <a:gd name="connsiteX67" fmla="*/ 979488 w 10777537"/>
              <a:gd name="connsiteY67" fmla="*/ 1963738 h 6858000"/>
              <a:gd name="connsiteX68" fmla="*/ 990600 w 10777537"/>
              <a:gd name="connsiteY68" fmla="*/ 1874838 h 6858000"/>
              <a:gd name="connsiteX69" fmla="*/ 1003300 w 10777537"/>
              <a:gd name="connsiteY69" fmla="*/ 1785938 h 6858000"/>
              <a:gd name="connsiteX70" fmla="*/ 1014413 w 10777537"/>
              <a:gd name="connsiteY70" fmla="*/ 1695450 h 6858000"/>
              <a:gd name="connsiteX71" fmla="*/ 1020763 w 10777537"/>
              <a:gd name="connsiteY71" fmla="*/ 1608138 h 6858000"/>
              <a:gd name="connsiteX72" fmla="*/ 1020763 w 10777537"/>
              <a:gd name="connsiteY72" fmla="*/ 1524000 h 6858000"/>
              <a:gd name="connsiteX73" fmla="*/ 1014413 w 10777537"/>
              <a:gd name="connsiteY73" fmla="*/ 1439863 h 6858000"/>
              <a:gd name="connsiteX74" fmla="*/ 1000125 w 10777537"/>
              <a:gd name="connsiteY74" fmla="*/ 1358900 h 6858000"/>
              <a:gd name="connsiteX75" fmla="*/ 974725 w 10777537"/>
              <a:gd name="connsiteY75" fmla="*/ 1282700 h 6858000"/>
              <a:gd name="connsiteX76" fmla="*/ 941388 w 10777537"/>
              <a:gd name="connsiteY76" fmla="*/ 1214438 h 6858000"/>
              <a:gd name="connsiteX77" fmla="*/ 896938 w 10777537"/>
              <a:gd name="connsiteY77" fmla="*/ 1150938 h 6858000"/>
              <a:gd name="connsiteX78" fmla="*/ 847725 w 10777537"/>
              <a:gd name="connsiteY78" fmla="*/ 1090613 h 6858000"/>
              <a:gd name="connsiteX79" fmla="*/ 792163 w 10777537"/>
              <a:gd name="connsiteY79" fmla="*/ 1033463 h 6858000"/>
              <a:gd name="connsiteX80" fmla="*/ 731838 w 10777537"/>
              <a:gd name="connsiteY80" fmla="*/ 979488 h 6858000"/>
              <a:gd name="connsiteX81" fmla="*/ 666750 w 10777537"/>
              <a:gd name="connsiteY81" fmla="*/ 927100 h 6858000"/>
              <a:gd name="connsiteX82" fmla="*/ 601663 w 10777537"/>
              <a:gd name="connsiteY82" fmla="*/ 874713 h 6858000"/>
              <a:gd name="connsiteX83" fmla="*/ 533400 w 10777537"/>
              <a:gd name="connsiteY83" fmla="*/ 825500 h 6858000"/>
              <a:gd name="connsiteX84" fmla="*/ 466725 w 10777537"/>
              <a:gd name="connsiteY84" fmla="*/ 773113 h 6858000"/>
              <a:gd name="connsiteX85" fmla="*/ 403225 w 10777537"/>
              <a:gd name="connsiteY85" fmla="*/ 723900 h 6858000"/>
              <a:gd name="connsiteX86" fmla="*/ 339725 w 10777537"/>
              <a:gd name="connsiteY86" fmla="*/ 669925 h 6858000"/>
              <a:gd name="connsiteX87" fmla="*/ 282575 w 10777537"/>
              <a:gd name="connsiteY87" fmla="*/ 614363 h 6858000"/>
              <a:gd name="connsiteX88" fmla="*/ 230188 w 10777537"/>
              <a:gd name="connsiteY88" fmla="*/ 557213 h 6858000"/>
              <a:gd name="connsiteX89" fmla="*/ 184150 w 10777537"/>
              <a:gd name="connsiteY89" fmla="*/ 495300 h 6858000"/>
              <a:gd name="connsiteX90" fmla="*/ 141287 w 10777537"/>
              <a:gd name="connsiteY90" fmla="*/ 422275 h 6858000"/>
              <a:gd name="connsiteX91" fmla="*/ 104775 w 10777537"/>
              <a:gd name="connsiteY91" fmla="*/ 344488 h 6858000"/>
              <a:gd name="connsiteX92" fmla="*/ 74612 w 10777537"/>
              <a:gd name="connsiteY92" fmla="*/ 261938 h 6858000"/>
              <a:gd name="connsiteX93" fmla="*/ 47625 w 10777537"/>
              <a:gd name="connsiteY93" fmla="*/ 176213 h 6858000"/>
              <a:gd name="connsiteX94" fmla="*/ 23812 w 10777537"/>
              <a:gd name="connsiteY94" fmla="*/ 88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777537" h="6858000">
                <a:moveTo>
                  <a:pt x="0" y="0"/>
                </a:moveTo>
                <a:lnTo>
                  <a:pt x="10777537" y="0"/>
                </a:lnTo>
                <a:lnTo>
                  <a:pt x="10777537" y="6858000"/>
                </a:lnTo>
                <a:lnTo>
                  <a:pt x="0" y="6858000"/>
                </a:lnTo>
                <a:lnTo>
                  <a:pt x="23812" y="6769100"/>
                </a:lnTo>
                <a:lnTo>
                  <a:pt x="47625" y="6681788"/>
                </a:lnTo>
                <a:lnTo>
                  <a:pt x="74612" y="6596063"/>
                </a:lnTo>
                <a:lnTo>
                  <a:pt x="104775" y="6513513"/>
                </a:lnTo>
                <a:lnTo>
                  <a:pt x="141287" y="6435725"/>
                </a:lnTo>
                <a:lnTo>
                  <a:pt x="184150" y="6362700"/>
                </a:lnTo>
                <a:lnTo>
                  <a:pt x="230188" y="6300788"/>
                </a:lnTo>
                <a:lnTo>
                  <a:pt x="282575" y="6243638"/>
                </a:lnTo>
                <a:lnTo>
                  <a:pt x="339725" y="6188075"/>
                </a:lnTo>
                <a:lnTo>
                  <a:pt x="403225" y="6134100"/>
                </a:lnTo>
                <a:lnTo>
                  <a:pt x="466725" y="6084888"/>
                </a:lnTo>
                <a:lnTo>
                  <a:pt x="533400" y="6032500"/>
                </a:lnTo>
                <a:lnTo>
                  <a:pt x="601663" y="5983288"/>
                </a:lnTo>
                <a:lnTo>
                  <a:pt x="666750" y="5930900"/>
                </a:lnTo>
                <a:lnTo>
                  <a:pt x="731838" y="5878513"/>
                </a:lnTo>
                <a:lnTo>
                  <a:pt x="792163" y="5824538"/>
                </a:lnTo>
                <a:lnTo>
                  <a:pt x="847725" y="5767388"/>
                </a:lnTo>
                <a:lnTo>
                  <a:pt x="896938" y="5707063"/>
                </a:lnTo>
                <a:lnTo>
                  <a:pt x="941388" y="5643563"/>
                </a:lnTo>
                <a:lnTo>
                  <a:pt x="974725" y="5575300"/>
                </a:lnTo>
                <a:lnTo>
                  <a:pt x="1000125" y="5499100"/>
                </a:lnTo>
                <a:lnTo>
                  <a:pt x="1014413" y="5418138"/>
                </a:lnTo>
                <a:lnTo>
                  <a:pt x="1020763" y="5334000"/>
                </a:lnTo>
                <a:lnTo>
                  <a:pt x="1020763" y="5249863"/>
                </a:lnTo>
                <a:lnTo>
                  <a:pt x="1014413" y="5162550"/>
                </a:lnTo>
                <a:lnTo>
                  <a:pt x="1003300" y="5072063"/>
                </a:lnTo>
                <a:lnTo>
                  <a:pt x="990600" y="4983163"/>
                </a:lnTo>
                <a:lnTo>
                  <a:pt x="979488" y="4894263"/>
                </a:lnTo>
                <a:lnTo>
                  <a:pt x="968375" y="4805363"/>
                </a:lnTo>
                <a:lnTo>
                  <a:pt x="960438" y="4714875"/>
                </a:lnTo>
                <a:lnTo>
                  <a:pt x="957263" y="4627563"/>
                </a:lnTo>
                <a:lnTo>
                  <a:pt x="962025" y="4543425"/>
                </a:lnTo>
                <a:lnTo>
                  <a:pt x="973138" y="4459288"/>
                </a:lnTo>
                <a:lnTo>
                  <a:pt x="993775" y="4381500"/>
                </a:lnTo>
                <a:lnTo>
                  <a:pt x="1022350" y="4302125"/>
                </a:lnTo>
                <a:lnTo>
                  <a:pt x="1057275" y="4224338"/>
                </a:lnTo>
                <a:lnTo>
                  <a:pt x="1098550" y="4146550"/>
                </a:lnTo>
                <a:lnTo>
                  <a:pt x="1143000" y="4068763"/>
                </a:lnTo>
                <a:lnTo>
                  <a:pt x="1189038" y="3989388"/>
                </a:lnTo>
                <a:lnTo>
                  <a:pt x="1235075" y="3913188"/>
                </a:lnTo>
                <a:lnTo>
                  <a:pt x="1277938" y="3833813"/>
                </a:lnTo>
                <a:lnTo>
                  <a:pt x="1317625" y="3756025"/>
                </a:lnTo>
                <a:lnTo>
                  <a:pt x="1350963" y="3673475"/>
                </a:lnTo>
                <a:lnTo>
                  <a:pt x="1377950" y="3592513"/>
                </a:lnTo>
                <a:lnTo>
                  <a:pt x="1393825" y="3511550"/>
                </a:lnTo>
                <a:lnTo>
                  <a:pt x="1400175" y="3429000"/>
                </a:lnTo>
                <a:lnTo>
                  <a:pt x="1393825" y="3346450"/>
                </a:lnTo>
                <a:lnTo>
                  <a:pt x="1377950" y="3265488"/>
                </a:lnTo>
                <a:lnTo>
                  <a:pt x="1350963" y="3184525"/>
                </a:lnTo>
                <a:lnTo>
                  <a:pt x="1317625" y="3101975"/>
                </a:lnTo>
                <a:lnTo>
                  <a:pt x="1277938" y="3024188"/>
                </a:lnTo>
                <a:lnTo>
                  <a:pt x="1235075" y="2944813"/>
                </a:lnTo>
                <a:lnTo>
                  <a:pt x="1189038" y="2868613"/>
                </a:lnTo>
                <a:lnTo>
                  <a:pt x="1143000" y="2789238"/>
                </a:lnTo>
                <a:lnTo>
                  <a:pt x="1098550" y="2711450"/>
                </a:lnTo>
                <a:lnTo>
                  <a:pt x="1057275" y="2633663"/>
                </a:lnTo>
                <a:lnTo>
                  <a:pt x="1022350" y="2555875"/>
                </a:lnTo>
                <a:lnTo>
                  <a:pt x="993775" y="2476500"/>
                </a:lnTo>
                <a:lnTo>
                  <a:pt x="973138" y="2398713"/>
                </a:lnTo>
                <a:lnTo>
                  <a:pt x="962025" y="2314575"/>
                </a:lnTo>
                <a:lnTo>
                  <a:pt x="957263" y="2230438"/>
                </a:lnTo>
                <a:lnTo>
                  <a:pt x="960438" y="2143125"/>
                </a:lnTo>
                <a:lnTo>
                  <a:pt x="968375" y="2052638"/>
                </a:lnTo>
                <a:lnTo>
                  <a:pt x="979488" y="1963738"/>
                </a:lnTo>
                <a:lnTo>
                  <a:pt x="990600" y="1874838"/>
                </a:lnTo>
                <a:lnTo>
                  <a:pt x="1003300" y="1785938"/>
                </a:lnTo>
                <a:lnTo>
                  <a:pt x="1014413" y="1695450"/>
                </a:lnTo>
                <a:lnTo>
                  <a:pt x="1020763" y="1608138"/>
                </a:lnTo>
                <a:lnTo>
                  <a:pt x="1020763" y="1524000"/>
                </a:lnTo>
                <a:lnTo>
                  <a:pt x="1014413" y="1439863"/>
                </a:lnTo>
                <a:lnTo>
                  <a:pt x="1000125" y="1358900"/>
                </a:lnTo>
                <a:lnTo>
                  <a:pt x="974725" y="1282700"/>
                </a:lnTo>
                <a:lnTo>
                  <a:pt x="941388" y="1214438"/>
                </a:lnTo>
                <a:lnTo>
                  <a:pt x="896938" y="1150938"/>
                </a:lnTo>
                <a:lnTo>
                  <a:pt x="847725" y="1090613"/>
                </a:lnTo>
                <a:lnTo>
                  <a:pt x="792163" y="1033463"/>
                </a:lnTo>
                <a:lnTo>
                  <a:pt x="731838" y="979488"/>
                </a:lnTo>
                <a:lnTo>
                  <a:pt x="666750" y="927100"/>
                </a:lnTo>
                <a:lnTo>
                  <a:pt x="601663" y="874713"/>
                </a:lnTo>
                <a:lnTo>
                  <a:pt x="533400" y="825500"/>
                </a:lnTo>
                <a:lnTo>
                  <a:pt x="466725" y="773113"/>
                </a:lnTo>
                <a:lnTo>
                  <a:pt x="403225" y="723900"/>
                </a:lnTo>
                <a:lnTo>
                  <a:pt x="339725" y="669925"/>
                </a:lnTo>
                <a:lnTo>
                  <a:pt x="282575" y="614363"/>
                </a:lnTo>
                <a:lnTo>
                  <a:pt x="230188" y="557213"/>
                </a:lnTo>
                <a:lnTo>
                  <a:pt x="184150" y="495300"/>
                </a:lnTo>
                <a:lnTo>
                  <a:pt x="141287" y="422275"/>
                </a:lnTo>
                <a:lnTo>
                  <a:pt x="104775" y="344488"/>
                </a:lnTo>
                <a:lnTo>
                  <a:pt x="74612" y="261938"/>
                </a:lnTo>
                <a:lnTo>
                  <a:pt x="47625" y="176213"/>
                </a:lnTo>
                <a:lnTo>
                  <a:pt x="23812" y="8890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3351567" y="961539"/>
            <a:ext cx="8045373" cy="4394988"/>
          </a:xfrm>
        </p:spPr>
        <p:txBody>
          <a:bodyPr vert="horz" lIns="91440" tIns="45720" rIns="91440" bIns="45720" rtlCol="0" anchor="ctr">
            <a:normAutofit/>
          </a:bodyPr>
          <a:lstStyle/>
          <a:p>
            <a:r>
              <a:rPr lang="en-US" sz="8400" spc="800"/>
              <a:t>Travel Cost</a:t>
            </a:r>
          </a:p>
        </p:txBody>
      </p:sp>
      <p:sp>
        <p:nvSpPr>
          <p:cNvPr id="11" name="Content Placeholder 10">
            <a:extLst>
              <a:ext uri="{FF2B5EF4-FFF2-40B4-BE49-F238E27FC236}">
                <a16:creationId xmlns:a16="http://schemas.microsoft.com/office/drawing/2014/main" id="{27E63D25-1247-5B17-265B-B09D98E50A10}"/>
              </a:ext>
            </a:extLst>
          </p:cNvPr>
          <p:cNvSpPr>
            <a:spLocks noGrp="1"/>
          </p:cNvSpPr>
          <p:nvPr>
            <p:ph idx="1"/>
          </p:nvPr>
        </p:nvSpPr>
        <p:spPr>
          <a:xfrm>
            <a:off x="3351567" y="5575787"/>
            <a:ext cx="6908851" cy="742279"/>
          </a:xfrm>
        </p:spPr>
        <p:txBody>
          <a:bodyPr vert="horz" lIns="91440" tIns="45720" rIns="91440" bIns="45720" rtlCol="0" anchor="t">
            <a:normAutofit/>
          </a:bodyPr>
          <a:lstStyle/>
          <a:p>
            <a:pPr marL="0" indent="0">
              <a:lnSpc>
                <a:spcPct val="100000"/>
              </a:lnSpc>
              <a:buNone/>
            </a:pPr>
            <a:br>
              <a:rPr lang="en-US" b="1" cap="all" spc="400">
                <a:solidFill>
                  <a:schemeClr val="tx1"/>
                </a:solidFill>
              </a:rPr>
            </a:br>
            <a:endParaRPr lang="en-US" b="1" cap="all" spc="400">
              <a:solidFill>
                <a:schemeClr val="tx1"/>
              </a:solidFill>
            </a:endParaRPr>
          </a:p>
        </p:txBody>
      </p:sp>
      <p:sp>
        <p:nvSpPr>
          <p:cNvPr id="36" name="Freeform 11">
            <a:extLst>
              <a:ext uri="{FF2B5EF4-FFF2-40B4-BE49-F238E27FC236}">
                <a16:creationId xmlns:a16="http://schemas.microsoft.com/office/drawing/2014/main" id="{EABA7E7F-0502-421C-8626-3B630F27C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tx1">
              <a:alpha val="80000"/>
            </a:schemeClr>
          </a:solidFill>
          <a:ln w="0">
            <a:noFill/>
            <a:prstDash val="solid"/>
            <a:round/>
            <a:headEnd/>
            <a:tailEnd/>
          </a:ln>
        </p:spPr>
      </p:sp>
    </p:spTree>
    <p:extLst>
      <p:ext uri="{BB962C8B-B14F-4D97-AF65-F5344CB8AC3E}">
        <p14:creationId xmlns:p14="http://schemas.microsoft.com/office/powerpoint/2010/main" val="1614098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9" name="Picture 18" descr="Plane on tarmac">
            <a:extLst>
              <a:ext uri="{FF2B5EF4-FFF2-40B4-BE49-F238E27FC236}">
                <a16:creationId xmlns:a16="http://schemas.microsoft.com/office/drawing/2014/main" id="{F24524CC-A7B9-87BD-ED87-7BA48C9E02E2}"/>
              </a:ext>
            </a:extLst>
          </p:cNvPr>
          <p:cNvPicPr>
            <a:picLocks noChangeAspect="1"/>
          </p:cNvPicPr>
          <p:nvPr/>
        </p:nvPicPr>
        <p:blipFill rotWithShape="1">
          <a:blip r:embed="rId2">
            <a:grayscl/>
          </a:blip>
          <a:srcRect l="36652" r="12190" b="-3"/>
          <a:stretch/>
        </p:blipFill>
        <p:spPr>
          <a:xfrm>
            <a:off x="6928338" y="10"/>
            <a:ext cx="5263662" cy="6857990"/>
          </a:xfrm>
          <a:prstGeom prst="rect">
            <a:avLst/>
          </a:prstGeom>
        </p:spPr>
      </p:pic>
      <p:sp>
        <p:nvSpPr>
          <p:cNvPr id="23" name="Freeform 10">
            <a:extLst>
              <a:ext uri="{FF2B5EF4-FFF2-40B4-BE49-F238E27FC236}">
                <a16:creationId xmlns:a16="http://schemas.microsoft.com/office/drawing/2014/main" id="{28128757-84CF-4B7B-89A4-06E3A4C89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4A62F287-23A7-DCF4-CE39-5F903BC23AB8}"/>
              </a:ext>
            </a:extLst>
          </p:cNvPr>
          <p:cNvSpPr>
            <a:spLocks noGrp="1"/>
          </p:cNvSpPr>
          <p:nvPr>
            <p:ph type="title"/>
          </p:nvPr>
        </p:nvSpPr>
        <p:spPr>
          <a:xfrm>
            <a:off x="765051" y="382385"/>
            <a:ext cx="6015897" cy="1492132"/>
          </a:xfrm>
        </p:spPr>
        <p:txBody>
          <a:bodyPr vert="horz" lIns="91440" tIns="45720" rIns="91440" bIns="45720" rtlCol="0" anchor="t">
            <a:normAutofit/>
          </a:bodyPr>
          <a:lstStyle/>
          <a:p>
            <a:r>
              <a:rPr lang="en-US"/>
              <a:t>TRAVEL COST</a:t>
            </a:r>
          </a:p>
        </p:txBody>
      </p:sp>
      <p:sp>
        <p:nvSpPr>
          <p:cNvPr id="25" name="Rectangle 24">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45C08A1A-AFE7-C8FD-AB27-0F7F101285DD}"/>
              </a:ext>
            </a:extLst>
          </p:cNvPr>
          <p:cNvSpPr txBox="1"/>
          <p:nvPr/>
        </p:nvSpPr>
        <p:spPr>
          <a:xfrm>
            <a:off x="765051" y="1337096"/>
            <a:ext cx="6015897" cy="454249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457200" indent="-457200" defTabSz="914400">
              <a:buFont typeface="Arial"/>
              <a:buChar char="•"/>
            </a:pPr>
            <a:r>
              <a:rPr lang="en-US" sz="2400"/>
              <a:t>Only the travel team</a:t>
            </a:r>
          </a:p>
          <a:p>
            <a:pPr defTabSz="914400"/>
            <a:endParaRPr lang="en-US" sz="2400"/>
          </a:p>
          <a:p>
            <a:pPr marL="457200" indent="-457200" defTabSz="914400">
              <a:buFont typeface="Arial"/>
              <a:buChar char="•"/>
            </a:pPr>
            <a:r>
              <a:rPr lang="en-US" sz="2400"/>
              <a:t>Includes Food, gas, hotels etc.</a:t>
            </a:r>
          </a:p>
          <a:p>
            <a:pPr marL="457200" indent="-457200" defTabSz="914400">
              <a:buFont typeface="Arial"/>
              <a:buChar char="•"/>
            </a:pPr>
            <a:endParaRPr lang="en-US" sz="2400"/>
          </a:p>
          <a:p>
            <a:pPr marL="171450" indent="-171450" defTabSz="914400">
              <a:buFont typeface="Arial"/>
              <a:buChar char="•"/>
            </a:pPr>
            <a:r>
              <a:rPr lang="en-US" sz="2400"/>
              <a:t>Total cost $22,798</a:t>
            </a:r>
          </a:p>
          <a:p>
            <a:pPr indent="-228600" defTabSz="914400">
              <a:spcBef>
                <a:spcPts val="700"/>
              </a:spcBef>
            </a:pPr>
            <a:br>
              <a:rPr lang="en-US"/>
            </a:br>
            <a:br>
              <a:rPr lang="en-US" sz="900"/>
            </a:br>
            <a:r>
              <a:rPr lang="en-US" sz="900">
                <a:ea typeface="+mn-lt"/>
                <a:cs typeface="+mn-lt"/>
              </a:rPr>
              <a:t> </a:t>
            </a:r>
            <a:endParaRPr lang="en-US" sz="900" b="1">
              <a:solidFill>
                <a:srgbClr val="000000"/>
              </a:solidFill>
            </a:endParaRPr>
          </a:p>
        </p:txBody>
      </p:sp>
      <p:sp>
        <p:nvSpPr>
          <p:cNvPr id="27" name="Freeform 11">
            <a:extLst>
              <a:ext uri="{FF2B5EF4-FFF2-40B4-BE49-F238E27FC236}">
                <a16:creationId xmlns:a16="http://schemas.microsoft.com/office/drawing/2014/main" id="{E84130BB-CB60-470A-BDAA-558B2F664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alpha val="75000"/>
            </a:schemeClr>
          </a:solidFill>
          <a:ln w="0">
            <a:noFill/>
            <a:prstDash val="solid"/>
            <a:round/>
            <a:headEnd/>
            <a:tailEnd/>
          </a:ln>
        </p:spPr>
      </p:sp>
    </p:spTree>
    <p:extLst>
      <p:ext uri="{BB962C8B-B14F-4D97-AF65-F5344CB8AC3E}">
        <p14:creationId xmlns:p14="http://schemas.microsoft.com/office/powerpoint/2010/main" val="13104656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3" name="Freeform 6">
            <a:extLst>
              <a:ext uri="{FF2B5EF4-FFF2-40B4-BE49-F238E27FC236}">
                <a16:creationId xmlns:a16="http://schemas.microsoft.com/office/drawing/2014/main" id="{BB8C1D0E-0B06-46C9-A8BD-A8E13FF99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35" name="Rectangle 34">
            <a:extLst>
              <a:ext uri="{FF2B5EF4-FFF2-40B4-BE49-F238E27FC236}">
                <a16:creationId xmlns:a16="http://schemas.microsoft.com/office/drawing/2014/main" id="{7D1ADC4A-8537-4084-99C7-F8D378A64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BF633F9A-02C9-4311-8DCD-AEFF502F2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Pen placed on top of a signature line">
            <a:extLst>
              <a:ext uri="{FF2B5EF4-FFF2-40B4-BE49-F238E27FC236}">
                <a16:creationId xmlns:a16="http://schemas.microsoft.com/office/drawing/2014/main" id="{2FC9C8D4-FAA4-916C-09E5-4E1F6D9947F8}"/>
              </a:ext>
            </a:extLst>
          </p:cNvPr>
          <p:cNvPicPr>
            <a:picLocks noChangeAspect="1"/>
          </p:cNvPicPr>
          <p:nvPr/>
        </p:nvPicPr>
        <p:blipFill rotWithShape="1">
          <a:blip r:embed="rId2">
            <a:duotone>
              <a:prstClr val="black"/>
              <a:prstClr val="white"/>
            </a:duotone>
          </a:blip>
          <a:srcRect b="15648"/>
          <a:stretch/>
        </p:blipFill>
        <p:spPr>
          <a:xfrm>
            <a:off x="20" y="-1"/>
            <a:ext cx="12191980" cy="6864691"/>
          </a:xfrm>
          <a:prstGeom prst="rect">
            <a:avLst/>
          </a:prstGeom>
        </p:spPr>
      </p:pic>
      <p:sp>
        <p:nvSpPr>
          <p:cNvPr id="39" name="Rectangle 38">
            <a:extLst>
              <a:ext uri="{FF2B5EF4-FFF2-40B4-BE49-F238E27FC236}">
                <a16:creationId xmlns:a16="http://schemas.microsoft.com/office/drawing/2014/main" id="{E468D04C-8FEB-4CE5-9BAF-31D6D8847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0" cy="6858000"/>
          </a:xfrm>
          <a:prstGeom prst="rect">
            <a:avLst/>
          </a:prstGeom>
          <a:solidFill>
            <a:schemeClr val="accent1">
              <a:alpha val="75000"/>
            </a:schemeClr>
          </a:solidFill>
          <a:ln w="0">
            <a:noFill/>
            <a:prstDash val="solid"/>
            <a:round/>
            <a:headEnd/>
            <a:tailEnd/>
          </a:ln>
        </p:spPr>
        <p:txBody>
          <a:bodyPr rtlCol="0" anchor="ctr"/>
          <a:lstStyle/>
          <a:p>
            <a:pPr algn="ctr"/>
            <a:endParaRPr lang="en-US"/>
          </a:p>
        </p:txBody>
      </p:sp>
      <p:sp>
        <p:nvSpPr>
          <p:cNvPr id="41" name="Rectangle 40">
            <a:extLst>
              <a:ext uri="{FF2B5EF4-FFF2-40B4-BE49-F238E27FC236}">
                <a16:creationId xmlns:a16="http://schemas.microsoft.com/office/drawing/2014/main" id="{C9773D4C-B993-4C42-884F-E2B592995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Freeform 6">
            <a:extLst>
              <a:ext uri="{FF2B5EF4-FFF2-40B4-BE49-F238E27FC236}">
                <a16:creationId xmlns:a16="http://schemas.microsoft.com/office/drawing/2014/main" id="{FF4EBD09-513C-47D7-9390-22031EAE89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alpha val="52000"/>
            </a:schemeClr>
          </a:solidFill>
          <a:ln w="0">
            <a:noFill/>
            <a:prstDash val="solid"/>
            <a:round/>
            <a:headEnd/>
            <a:tailEnd/>
          </a:ln>
        </p:spPr>
      </p:sp>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1078523" y="1098388"/>
            <a:ext cx="10318418" cy="4394988"/>
          </a:xfrm>
        </p:spPr>
        <p:txBody>
          <a:bodyPr vert="horz" lIns="91440" tIns="45720" rIns="91440" bIns="45720" rtlCol="0" anchor="ctr">
            <a:normAutofit/>
          </a:bodyPr>
          <a:lstStyle/>
          <a:p>
            <a:pPr algn="ctr"/>
            <a:r>
              <a:rPr lang="en-US" sz="10000" spc="800"/>
              <a:t>Documentation Cost</a:t>
            </a:r>
          </a:p>
        </p:txBody>
      </p:sp>
      <p:sp>
        <p:nvSpPr>
          <p:cNvPr id="6" name="TextBox 5">
            <a:extLst>
              <a:ext uri="{FF2B5EF4-FFF2-40B4-BE49-F238E27FC236}">
                <a16:creationId xmlns:a16="http://schemas.microsoft.com/office/drawing/2014/main" id="{5B53262A-9637-74AF-5C4C-3A00028E6D48}"/>
              </a:ext>
            </a:extLst>
          </p:cNvPr>
          <p:cNvSpPr txBox="1"/>
          <p:nvPr/>
        </p:nvSpPr>
        <p:spPr>
          <a:xfrm>
            <a:off x="6291532" y="3257909"/>
            <a:ext cx="471289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sz="1100">
              <a:latin typeface="Times New Roman"/>
              <a:cs typeface="Times New Roman"/>
            </a:endParaRPr>
          </a:p>
          <a:p>
            <a:pPr>
              <a:spcAft>
                <a:spcPts val="600"/>
              </a:spcAft>
            </a:pPr>
            <a:endParaRPr lang="en-US"/>
          </a:p>
        </p:txBody>
      </p:sp>
    </p:spTree>
    <p:extLst>
      <p:ext uri="{BB962C8B-B14F-4D97-AF65-F5344CB8AC3E}">
        <p14:creationId xmlns:p14="http://schemas.microsoft.com/office/powerpoint/2010/main" val="38681929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76A990F5-1291-6B46-25E6-EA9F6D63BD0F}"/>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Documentation Cost –$ 2,122.5</a:t>
            </a:r>
          </a:p>
        </p:txBody>
      </p:sp>
      <p:sp>
        <p:nvSpPr>
          <p:cNvPr id="10" name="Content Placeholder 9">
            <a:extLst>
              <a:ext uri="{FF2B5EF4-FFF2-40B4-BE49-F238E27FC236}">
                <a16:creationId xmlns:a16="http://schemas.microsoft.com/office/drawing/2014/main" id="{120F9555-AB93-51D9-4352-F44F186FE845}"/>
              </a:ext>
            </a:extLst>
          </p:cNvPr>
          <p:cNvSpPr>
            <a:spLocks noGrp="1"/>
          </p:cNvSpPr>
          <p:nvPr>
            <p:ph idx="1"/>
          </p:nvPr>
        </p:nvSpPr>
        <p:spPr>
          <a:xfrm>
            <a:off x="8339328" y="1655065"/>
            <a:ext cx="3090672" cy="4224528"/>
          </a:xfrm>
        </p:spPr>
        <p:txBody>
          <a:bodyPr vert="horz" lIns="91440" tIns="45720" rIns="91440" bIns="45720" rtlCol="0" anchor="t">
            <a:normAutofit/>
          </a:bodyPr>
          <a:lstStyle/>
          <a:p>
            <a:endParaRPr lang="en-US" sz="2400" b="1"/>
          </a:p>
          <a:p>
            <a:br>
              <a:rPr lang="en-US"/>
            </a:br>
            <a:endParaRPr lang="en-US" sz="2400"/>
          </a:p>
          <a:p>
            <a:r>
              <a:rPr lang="en-US" sz="2400" b="1">
                <a:ea typeface="+mn-lt"/>
                <a:cs typeface="+mn-lt"/>
              </a:rPr>
              <a:t>Total(minimal ) estimated Cost =  $ 2,122.5</a:t>
            </a:r>
            <a:endParaRPr lang="en-US" sz="2400"/>
          </a:p>
          <a:p>
            <a:br>
              <a:rPr lang="en-US"/>
            </a:br>
            <a:endParaRPr lang="en-US"/>
          </a:p>
        </p:txBody>
      </p:sp>
      <p:graphicFrame>
        <p:nvGraphicFramePr>
          <p:cNvPr id="8" name="Content Placeholder 4">
            <a:extLst>
              <a:ext uri="{FF2B5EF4-FFF2-40B4-BE49-F238E27FC236}">
                <a16:creationId xmlns:a16="http://schemas.microsoft.com/office/drawing/2014/main" id="{C87D3B12-C676-1FD7-CA7F-56723396902B}"/>
              </a:ext>
            </a:extLst>
          </p:cNvPr>
          <p:cNvGraphicFramePr>
            <a:graphicFrameLocks/>
          </p:cNvGraphicFramePr>
          <p:nvPr>
            <p:extLst>
              <p:ext uri="{D42A27DB-BD31-4B8C-83A1-F6EECF244321}">
                <p14:modId xmlns:p14="http://schemas.microsoft.com/office/powerpoint/2010/main" val="2515060721"/>
              </p:ext>
            </p:extLst>
          </p:nvPr>
        </p:nvGraphicFramePr>
        <p:xfrm>
          <a:off x="920150" y="819509"/>
          <a:ext cx="5978274" cy="4935809"/>
        </p:xfrm>
        <a:graphic>
          <a:graphicData uri="http://schemas.openxmlformats.org/drawingml/2006/table">
            <a:tbl>
              <a:tblPr firstRow="1" bandRow="1">
                <a:noFill/>
                <a:tableStyleId>{5C22544A-7EE6-4342-B048-85BDC9FD1C3A}</a:tableStyleId>
              </a:tblPr>
              <a:tblGrid>
                <a:gridCol w="2929055">
                  <a:extLst>
                    <a:ext uri="{9D8B030D-6E8A-4147-A177-3AD203B41FA5}">
                      <a16:colId xmlns:a16="http://schemas.microsoft.com/office/drawing/2014/main" val="3109733962"/>
                    </a:ext>
                  </a:extLst>
                </a:gridCol>
                <a:gridCol w="3049219">
                  <a:extLst>
                    <a:ext uri="{9D8B030D-6E8A-4147-A177-3AD203B41FA5}">
                      <a16:colId xmlns:a16="http://schemas.microsoft.com/office/drawing/2014/main" val="1162854218"/>
                    </a:ext>
                  </a:extLst>
                </a:gridCol>
              </a:tblGrid>
              <a:tr h="1296600">
                <a:tc>
                  <a:txBody>
                    <a:bodyPr/>
                    <a:lstStyle/>
                    <a:p>
                      <a:pPr algn="ctr" rtl="0" fontAlgn="t">
                        <a:spcBef>
                          <a:spcPts val="0"/>
                        </a:spcBef>
                        <a:spcAft>
                          <a:spcPts val="0"/>
                        </a:spcAft>
                      </a:pPr>
                      <a:r>
                        <a:rPr lang="en-US" sz="2000" b="1" u="none" strike="noStrike" cap="none" spc="0">
                          <a:solidFill>
                            <a:schemeClr val="tx1"/>
                          </a:solidFill>
                          <a:effectLst/>
                        </a:rPr>
                        <a:t>First 10 Request (Hard copy)</a:t>
                      </a:r>
                      <a:endParaRPr lang="en-US" sz="2000" b="1" cap="none" spc="0">
                        <a:solidFill>
                          <a:schemeClr val="tx1"/>
                        </a:solidFill>
                        <a:effectLst/>
                      </a:endParaRPr>
                    </a:p>
                  </a:txBody>
                  <a:tcPr marL="71251" marR="70685" marT="20357" marB="152680" anchor="b">
                    <a:lnL w="12700" cmpd="sng">
                      <a:noFill/>
                    </a:lnL>
                    <a:lnR w="12700" cmpd="sng">
                      <a:noFill/>
                    </a:lnR>
                    <a:lnT w="9525" cap="flat" cmpd="sng" algn="ctr">
                      <a:noFill/>
                      <a:prstDash val="solid"/>
                    </a:lnT>
                    <a:lnB w="38100" cmpd="sng">
                      <a:noFill/>
                    </a:lnB>
                    <a:noFill/>
                  </a:tcPr>
                </a:tc>
                <a:tc>
                  <a:txBody>
                    <a:bodyPr/>
                    <a:lstStyle/>
                    <a:p>
                      <a:pPr rtl="0" fontAlgn="t">
                        <a:spcBef>
                          <a:spcPts val="0"/>
                        </a:spcBef>
                        <a:spcAft>
                          <a:spcPts val="0"/>
                        </a:spcAft>
                      </a:pPr>
                      <a:r>
                        <a:rPr lang="en-US" sz="2000" b="1" u="none" strike="noStrike" cap="none" spc="0">
                          <a:solidFill>
                            <a:schemeClr val="tx1"/>
                          </a:solidFill>
                          <a:effectLst/>
                        </a:rPr>
                        <a:t>                 Free</a:t>
                      </a:r>
                      <a:endParaRPr lang="en-US" sz="2000" b="1" cap="none" spc="0">
                        <a:solidFill>
                          <a:schemeClr val="tx1"/>
                        </a:solidFill>
                        <a:effectLst/>
                      </a:endParaRPr>
                    </a:p>
                  </a:txBody>
                  <a:tcPr marL="71251" marR="70685" marT="20357" marB="152680"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151446779"/>
                  </a:ext>
                </a:extLst>
              </a:tr>
              <a:tr h="729337">
                <a:tc>
                  <a:txBody>
                    <a:bodyPr/>
                    <a:lstStyle/>
                    <a:p>
                      <a:pPr algn="ctr" rtl="0" fontAlgn="t">
                        <a:spcBef>
                          <a:spcPts val="0"/>
                        </a:spcBef>
                        <a:spcAft>
                          <a:spcPts val="0"/>
                        </a:spcAft>
                      </a:pPr>
                      <a:r>
                        <a:rPr lang="en-US" sz="2000" u="none" strike="noStrike" cap="none" spc="0">
                          <a:solidFill>
                            <a:schemeClr val="tx1"/>
                          </a:solidFill>
                          <a:effectLst/>
                        </a:rPr>
                        <a:t>Electronic summary  </a:t>
                      </a:r>
                      <a:endParaRPr lang="en-US" sz="2000" cap="none" spc="0">
                        <a:solidFill>
                          <a:schemeClr val="tx1"/>
                        </a:solidFill>
                        <a:effectLst/>
                      </a:endParaRPr>
                    </a:p>
                  </a:txBody>
                  <a:tcPr marL="71251" marR="70685" marT="20357" marB="152680">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algn="ctr" rtl="0" fontAlgn="t">
                        <a:spcBef>
                          <a:spcPts val="0"/>
                        </a:spcBef>
                        <a:spcAft>
                          <a:spcPts val="0"/>
                        </a:spcAft>
                      </a:pPr>
                      <a:r>
                        <a:rPr lang="en-US" sz="2000" u="none" strike="noStrike" cap="none" spc="0">
                          <a:solidFill>
                            <a:schemeClr val="tx1"/>
                          </a:solidFill>
                          <a:effectLst/>
                        </a:rPr>
                        <a:t>Free</a:t>
                      </a:r>
                      <a:endParaRPr lang="en-US" sz="2000" cap="none" spc="0">
                        <a:solidFill>
                          <a:schemeClr val="tx1"/>
                        </a:solidFill>
                        <a:effectLst/>
                      </a:endParaRPr>
                    </a:p>
                  </a:txBody>
                  <a:tcPr marL="71251" marR="70685" marT="20357" marB="152680">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2337779935"/>
                  </a:ext>
                </a:extLst>
              </a:tr>
              <a:tr h="688819">
                <a:tc>
                  <a:txBody>
                    <a:bodyPr/>
                    <a:lstStyle/>
                    <a:p>
                      <a:pPr algn="ctr" rtl="0" fontAlgn="t">
                        <a:spcBef>
                          <a:spcPts val="0"/>
                        </a:spcBef>
                        <a:spcAft>
                          <a:spcPts val="0"/>
                        </a:spcAft>
                      </a:pPr>
                      <a:r>
                        <a:rPr lang="en-US" sz="2000" u="none" strike="noStrike" cap="none" spc="0">
                          <a:solidFill>
                            <a:schemeClr val="tx1"/>
                          </a:solidFill>
                          <a:effectLst/>
                        </a:rPr>
                        <a:t>Survey </a:t>
                      </a:r>
                      <a:endParaRPr lang="en-US" sz="2000" cap="none" spc="0">
                        <a:solidFill>
                          <a:schemeClr val="tx1"/>
                        </a:solidFill>
                        <a:effectLst/>
                      </a:endParaRPr>
                    </a:p>
                  </a:txBody>
                  <a:tcPr marL="71251" marR="70685" marT="20357" marB="152680">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rtl="0" fontAlgn="t">
                        <a:spcBef>
                          <a:spcPts val="0"/>
                        </a:spcBef>
                        <a:spcAft>
                          <a:spcPts val="0"/>
                        </a:spcAft>
                      </a:pPr>
                      <a:r>
                        <a:rPr lang="en-US" sz="2000" u="none" strike="noStrike" cap="none" spc="0">
                          <a:solidFill>
                            <a:schemeClr val="tx1"/>
                          </a:solidFill>
                          <a:effectLst/>
                        </a:rPr>
                        <a:t>                  Free</a:t>
                      </a:r>
                      <a:endParaRPr lang="en-US" sz="2000" cap="none" spc="0">
                        <a:solidFill>
                          <a:schemeClr val="tx1"/>
                        </a:solidFill>
                        <a:effectLst/>
                      </a:endParaRPr>
                    </a:p>
                  </a:txBody>
                  <a:tcPr marL="71251" marR="70685" marT="20357" marB="152680">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095061154"/>
                  </a:ext>
                </a:extLst>
              </a:tr>
              <a:tr h="729337">
                <a:tc>
                  <a:txBody>
                    <a:bodyPr/>
                    <a:lstStyle/>
                    <a:p>
                      <a:pPr algn="ctr" rtl="0" fontAlgn="t">
                        <a:spcBef>
                          <a:spcPts val="0"/>
                        </a:spcBef>
                        <a:spcAft>
                          <a:spcPts val="0"/>
                        </a:spcAft>
                      </a:pPr>
                      <a:r>
                        <a:rPr lang="en-US" sz="2000" u="none" strike="noStrike" cap="none" spc="0">
                          <a:solidFill>
                            <a:schemeClr val="tx1"/>
                          </a:solidFill>
                          <a:effectLst/>
                        </a:rPr>
                        <a:t>After the 10th Request (Hard Copy)</a:t>
                      </a:r>
                      <a:endParaRPr lang="en-US" sz="2000" cap="none" spc="0">
                        <a:solidFill>
                          <a:schemeClr val="tx1"/>
                        </a:solidFill>
                        <a:effectLst/>
                      </a:endParaRPr>
                    </a:p>
                  </a:txBody>
                  <a:tcPr marL="71251" marR="70685" marT="20357" marB="152680">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rtl="0" fontAlgn="t">
                        <a:spcBef>
                          <a:spcPts val="0"/>
                        </a:spcBef>
                        <a:spcAft>
                          <a:spcPts val="0"/>
                        </a:spcAft>
                      </a:pPr>
                      <a:r>
                        <a:rPr lang="en-US" sz="2000" u="none" strike="noStrike" cap="none" spc="0">
                          <a:solidFill>
                            <a:schemeClr val="tx1"/>
                          </a:solidFill>
                          <a:effectLst/>
                        </a:rPr>
                        <a:t>                 0.10  </a:t>
                      </a:r>
                      <a:endParaRPr lang="en-US" sz="2000" cap="none" spc="0">
                        <a:solidFill>
                          <a:schemeClr val="tx1"/>
                        </a:solidFill>
                        <a:effectLst/>
                      </a:endParaRPr>
                    </a:p>
                  </a:txBody>
                  <a:tcPr marL="71251" marR="70685" marT="20357" marB="152680">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2765670534"/>
                  </a:ext>
                </a:extLst>
              </a:tr>
              <a:tr h="709079">
                <a:tc>
                  <a:txBody>
                    <a:bodyPr/>
                    <a:lstStyle/>
                    <a:p>
                      <a:pPr algn="ctr" rtl="0" fontAlgn="t">
                        <a:spcBef>
                          <a:spcPts val="0"/>
                        </a:spcBef>
                        <a:spcAft>
                          <a:spcPts val="0"/>
                        </a:spcAft>
                      </a:pPr>
                      <a:r>
                        <a:rPr lang="en-US" sz="2000" u="none" strike="noStrike" cap="none" spc="0">
                          <a:solidFill>
                            <a:schemeClr val="tx1"/>
                          </a:solidFill>
                          <a:effectLst/>
                        </a:rPr>
                        <a:t>Training Manual</a:t>
                      </a:r>
                      <a:endParaRPr lang="en-US" sz="2000" cap="none" spc="0">
                        <a:solidFill>
                          <a:schemeClr val="tx1"/>
                        </a:solidFill>
                        <a:effectLst/>
                      </a:endParaRPr>
                    </a:p>
                  </a:txBody>
                  <a:tcPr marL="71251" marR="70685" marT="20357" marB="152680">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rtl="0" fontAlgn="t">
                        <a:spcBef>
                          <a:spcPts val="0"/>
                        </a:spcBef>
                        <a:spcAft>
                          <a:spcPts val="0"/>
                        </a:spcAft>
                      </a:pPr>
                      <a:r>
                        <a:rPr lang="en-US" sz="2000" u="none" strike="noStrike" cap="none" spc="0">
                          <a:solidFill>
                            <a:schemeClr val="tx1"/>
                          </a:solidFill>
                          <a:effectLst/>
                        </a:rPr>
                        <a:t>$6.99 </a:t>
                      </a:r>
                    </a:p>
                  </a:txBody>
                  <a:tcPr marL="71251" marR="70685" marT="20357" marB="152680">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64795757"/>
                  </a:ext>
                </a:extLst>
              </a:tr>
              <a:tr h="729337">
                <a:tc>
                  <a:txBody>
                    <a:bodyPr/>
                    <a:lstStyle/>
                    <a:p>
                      <a:pPr algn="ctr" rtl="0" fontAlgn="t">
                        <a:spcBef>
                          <a:spcPts val="0"/>
                        </a:spcBef>
                        <a:spcAft>
                          <a:spcPts val="0"/>
                        </a:spcAft>
                      </a:pPr>
                      <a:r>
                        <a:rPr lang="en-US" sz="2000" u="none" strike="noStrike" cap="none" spc="0">
                          <a:solidFill>
                            <a:schemeClr val="tx1"/>
                          </a:solidFill>
                          <a:effectLst/>
                        </a:rPr>
                        <a:t>Troubleshooting Manual</a:t>
                      </a:r>
                      <a:endParaRPr lang="en-US" sz="2000" cap="none" spc="0">
                        <a:solidFill>
                          <a:schemeClr val="tx1"/>
                        </a:solidFill>
                        <a:effectLst/>
                      </a:endParaRPr>
                    </a:p>
                  </a:txBody>
                  <a:tcPr marL="71251" marR="70685" marT="20357" marB="152680">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ctr" rtl="0" fontAlgn="t">
                        <a:spcBef>
                          <a:spcPts val="0"/>
                        </a:spcBef>
                        <a:spcAft>
                          <a:spcPts val="0"/>
                        </a:spcAft>
                      </a:pPr>
                      <a:r>
                        <a:rPr lang="en-US" sz="2000" u="none" strike="noStrike" cap="none" spc="0">
                          <a:solidFill>
                            <a:schemeClr val="tx1"/>
                          </a:solidFill>
                          <a:effectLst/>
                        </a:rPr>
                        <a:t>9.99ea</a:t>
                      </a:r>
                      <a:endParaRPr lang="en-US" sz="2000" cap="none" spc="0">
                        <a:solidFill>
                          <a:schemeClr val="tx1"/>
                        </a:solidFill>
                        <a:effectLst/>
                      </a:endParaRPr>
                    </a:p>
                  </a:txBody>
                  <a:tcPr marL="71251" marR="70685" marT="20357" marB="15268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946348716"/>
                  </a:ext>
                </a:extLst>
              </a:tr>
            </a:tbl>
          </a:graphicData>
        </a:graphic>
      </p:graphicFrame>
    </p:spTree>
    <p:extLst>
      <p:ext uri="{BB962C8B-B14F-4D97-AF65-F5344CB8AC3E}">
        <p14:creationId xmlns:p14="http://schemas.microsoft.com/office/powerpoint/2010/main" val="23047822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Shape 108">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931933" y="1162940"/>
            <a:ext cx="4515598" cy="4532120"/>
          </a:xfrm>
        </p:spPr>
        <p:txBody>
          <a:bodyPr anchor="ctr">
            <a:normAutofit/>
          </a:bodyPr>
          <a:lstStyle/>
          <a:p>
            <a:r>
              <a:rPr lang="en-US" sz="4400">
                <a:solidFill>
                  <a:srgbClr val="2A1A00"/>
                </a:solidFill>
              </a:rPr>
              <a:t>Overhead &amp; Escalation Cost</a:t>
            </a:r>
          </a:p>
        </p:txBody>
      </p:sp>
      <p:sp>
        <p:nvSpPr>
          <p:cNvPr id="111" name="Rectangle 110">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471363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2B908E-F6E7-EEBF-E35E-E641088AED46}"/>
              </a:ext>
            </a:extLst>
          </p:cNvPr>
          <p:cNvSpPr>
            <a:spLocks noGrp="1"/>
          </p:cNvSpPr>
          <p:nvPr>
            <p:ph idx="1"/>
          </p:nvPr>
        </p:nvSpPr>
        <p:spPr>
          <a:xfrm>
            <a:off x="1251678" y="1020794"/>
            <a:ext cx="10178322" cy="4858798"/>
          </a:xfrm>
        </p:spPr>
        <p:txBody>
          <a:bodyPr vert="horz" lIns="91440" tIns="45720" rIns="91440" bIns="45720" rtlCol="0" anchor="t">
            <a:normAutofit fontScale="92500"/>
          </a:bodyPr>
          <a:lstStyle/>
          <a:p>
            <a:r>
              <a:rPr lang="en-US">
                <a:ea typeface="+mn-lt"/>
                <a:cs typeface="+mn-lt"/>
              </a:rPr>
              <a:t>The overhead of this project is the indirect business cost. </a:t>
            </a:r>
            <a:endParaRPr lang="en-US"/>
          </a:p>
          <a:p>
            <a:r>
              <a:rPr lang="en-US">
                <a:ea typeface="+mn-lt"/>
                <a:cs typeface="+mn-lt"/>
              </a:rPr>
              <a:t>This includes insurance for  each  building our team members will work in,  general management of the project, depreciation which is the decline in the  kiosk value over time, and human resources.</a:t>
            </a:r>
            <a:endParaRPr lang="en-US"/>
          </a:p>
          <a:p>
            <a:r>
              <a:rPr lang="en-US">
                <a:ea typeface="+mn-lt"/>
                <a:cs typeface="+mn-lt"/>
              </a:rPr>
              <a:t>The estimated cost for overhead is $45,000   </a:t>
            </a:r>
            <a:endParaRPr lang="en-US"/>
          </a:p>
          <a:p>
            <a:r>
              <a:rPr lang="en-US">
                <a:ea typeface="+mn-lt"/>
                <a:cs typeface="+mn-lt"/>
              </a:rPr>
              <a:t>The  Escalation is the  anticipated increase of resources used in the project.</a:t>
            </a:r>
            <a:endParaRPr lang="en-US"/>
          </a:p>
          <a:p>
            <a:r>
              <a:rPr lang="en-US">
                <a:ea typeface="+mn-lt"/>
                <a:cs typeface="+mn-lt"/>
              </a:rPr>
              <a:t>In our case, since  the project will take about a year will not have much of an increase in  wages.</a:t>
            </a:r>
            <a:endParaRPr lang="en-US"/>
          </a:p>
          <a:p>
            <a:r>
              <a:rPr lang="en-US">
                <a:ea typeface="+mn-lt"/>
                <a:cs typeface="+mn-lt"/>
              </a:rPr>
              <a:t>However, the material, travel, and rent will have  a total of  $25,000 if any of the resources increase during the performing stage.</a:t>
            </a:r>
            <a:endParaRPr lang="en-US"/>
          </a:p>
          <a:p>
            <a:r>
              <a:rPr lang="en-US" b="1">
                <a:ea typeface="+mn-lt"/>
                <a:cs typeface="+mn-lt"/>
              </a:rPr>
              <a:t>Total  Overhead &amp; Escalation Cost =  $70,000</a:t>
            </a:r>
            <a:br>
              <a:rPr lang="en-US"/>
            </a:br>
            <a:br>
              <a:rPr lang="en-US"/>
            </a:br>
            <a:br>
              <a:rPr lang="en-US"/>
            </a:br>
            <a:endParaRPr lang="en-US"/>
          </a:p>
        </p:txBody>
      </p:sp>
    </p:spTree>
    <p:extLst>
      <p:ext uri="{BB962C8B-B14F-4D97-AF65-F5344CB8AC3E}">
        <p14:creationId xmlns:p14="http://schemas.microsoft.com/office/powerpoint/2010/main" val="39545781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3" name="Rectangle 22">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24">
            <a:extLst>
              <a:ext uri="{FF2B5EF4-FFF2-40B4-BE49-F238E27FC236}">
                <a16:creationId xmlns:a16="http://schemas.microsoft.com/office/drawing/2014/main" id="{1D21332B-FE15-41A6-8919-8563A89EA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19E07A3-1261-6860-CD05-4E90584D8261}"/>
              </a:ext>
            </a:extLst>
          </p:cNvPr>
          <p:cNvSpPr>
            <a:spLocks noGrp="1"/>
          </p:cNvSpPr>
          <p:nvPr>
            <p:ph type="title"/>
          </p:nvPr>
        </p:nvSpPr>
        <p:spPr>
          <a:xfrm>
            <a:off x="1028901" y="3741641"/>
            <a:ext cx="10134198" cy="1857901"/>
          </a:xfrm>
        </p:spPr>
        <p:txBody>
          <a:bodyPr vert="horz" lIns="91440" tIns="45720" rIns="91440" bIns="45720" rtlCol="0" anchor="t">
            <a:normAutofit/>
          </a:bodyPr>
          <a:lstStyle/>
          <a:p>
            <a:pPr algn="ctr"/>
            <a:r>
              <a:rPr lang="en-US" sz="7200" spc="800"/>
              <a:t>Reserve &amp; Profit</a:t>
            </a:r>
          </a:p>
        </p:txBody>
      </p:sp>
      <p:sp>
        <p:nvSpPr>
          <p:cNvPr id="4" name="Content Placeholder 3">
            <a:extLst>
              <a:ext uri="{FF2B5EF4-FFF2-40B4-BE49-F238E27FC236}">
                <a16:creationId xmlns:a16="http://schemas.microsoft.com/office/drawing/2014/main" id="{717AB23B-2EDF-809F-2D3B-0A41D0EF99F5}"/>
              </a:ext>
            </a:extLst>
          </p:cNvPr>
          <p:cNvSpPr>
            <a:spLocks noGrp="1"/>
          </p:cNvSpPr>
          <p:nvPr>
            <p:ph idx="1"/>
          </p:nvPr>
        </p:nvSpPr>
        <p:spPr>
          <a:xfrm>
            <a:off x="2073314" y="5715000"/>
            <a:ext cx="8045373" cy="660679"/>
          </a:xfrm>
        </p:spPr>
        <p:txBody>
          <a:bodyPr vert="horz" lIns="91440" tIns="45720" rIns="91440" bIns="45720" rtlCol="0" anchor="t">
            <a:normAutofit/>
          </a:bodyPr>
          <a:lstStyle/>
          <a:p>
            <a:pPr marL="0" indent="0" algn="ctr">
              <a:lnSpc>
                <a:spcPct val="90000"/>
              </a:lnSpc>
              <a:buNone/>
            </a:pPr>
            <a:br>
              <a:rPr lang="en-US" sz="1300" b="1" cap="all" spc="400">
                <a:solidFill>
                  <a:schemeClr val="tx2"/>
                </a:solidFill>
              </a:rPr>
            </a:br>
            <a:br>
              <a:rPr lang="en-US" sz="1300" b="1" cap="all" spc="400">
                <a:solidFill>
                  <a:schemeClr val="tx2"/>
                </a:solidFill>
              </a:rPr>
            </a:br>
            <a:endParaRPr lang="en-US" sz="1300" b="1" cap="all" spc="400">
              <a:solidFill>
                <a:schemeClr val="tx2"/>
              </a:solidFill>
            </a:endParaRPr>
          </a:p>
        </p:txBody>
      </p:sp>
      <p:sp>
        <p:nvSpPr>
          <p:cNvPr id="27" name="Freeform 6">
            <a:extLst>
              <a:ext uri="{FF2B5EF4-FFF2-40B4-BE49-F238E27FC236}">
                <a16:creationId xmlns:a16="http://schemas.microsoft.com/office/drawing/2014/main" id="{439F6CA3-780D-4C3A-A889-C705E7E7D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pic>
        <p:nvPicPr>
          <p:cNvPr id="16" name="Graphic 15" descr="Financial">
            <a:extLst>
              <a:ext uri="{FF2B5EF4-FFF2-40B4-BE49-F238E27FC236}">
                <a16:creationId xmlns:a16="http://schemas.microsoft.com/office/drawing/2014/main" id="{135A06BD-A198-62FD-6196-686FC4664A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52271" y="941544"/>
            <a:ext cx="2487458" cy="2487458"/>
          </a:xfrm>
          <a:prstGeom prst="rect">
            <a:avLst/>
          </a:prstGeom>
        </p:spPr>
      </p:pic>
      <p:sp>
        <p:nvSpPr>
          <p:cNvPr id="29" name="Rectangle 28">
            <a:extLst>
              <a:ext uri="{FF2B5EF4-FFF2-40B4-BE49-F238E27FC236}">
                <a16:creationId xmlns:a16="http://schemas.microsoft.com/office/drawing/2014/main" id="{E6335BA4-3C40-424B-A885-29B1007B8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011361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AA4A-91BD-0C17-A0EE-ABC13AF19262}"/>
              </a:ext>
            </a:extLst>
          </p:cNvPr>
          <p:cNvSpPr>
            <a:spLocks noGrp="1"/>
          </p:cNvSpPr>
          <p:nvPr>
            <p:ph type="title"/>
          </p:nvPr>
        </p:nvSpPr>
        <p:spPr>
          <a:xfrm>
            <a:off x="2604723" y="197621"/>
            <a:ext cx="8643285" cy="1240334"/>
          </a:xfrm>
        </p:spPr>
        <p:txBody>
          <a:bodyPr>
            <a:noAutofit/>
          </a:bodyPr>
          <a:lstStyle/>
          <a:p>
            <a:r>
              <a:rPr lang="en-US" sz="6000"/>
              <a:t>Statement of work </a:t>
            </a:r>
          </a:p>
        </p:txBody>
      </p:sp>
      <p:sp>
        <p:nvSpPr>
          <p:cNvPr id="3" name="Text Placeholder 2">
            <a:extLst>
              <a:ext uri="{FF2B5EF4-FFF2-40B4-BE49-F238E27FC236}">
                <a16:creationId xmlns:a16="http://schemas.microsoft.com/office/drawing/2014/main" id="{18DD3E28-6C0D-7A75-298E-125F9C812B1C}"/>
              </a:ext>
            </a:extLst>
          </p:cNvPr>
          <p:cNvSpPr>
            <a:spLocks noGrp="1"/>
          </p:cNvSpPr>
          <p:nvPr>
            <p:ph type="body" idx="1"/>
          </p:nvPr>
        </p:nvSpPr>
        <p:spPr>
          <a:xfrm>
            <a:off x="3054105" y="2248419"/>
            <a:ext cx="8891859" cy="4163855"/>
          </a:xfrm>
        </p:spPr>
        <p:txBody>
          <a:bodyPr vert="horz" lIns="91440" tIns="45720" rIns="91440" bIns="45720" rtlCol="0" anchor="t">
            <a:noAutofit/>
          </a:bodyPr>
          <a:lstStyle/>
          <a:p>
            <a:r>
              <a:rPr lang="en-US" sz="1200" b="0">
                <a:ea typeface="+mn-lt"/>
                <a:cs typeface="+mn-lt"/>
              </a:rPr>
              <a:t> </a:t>
            </a:r>
            <a:r>
              <a:rPr lang="en-US" b="0">
                <a:latin typeface="Calibri"/>
                <a:ea typeface="+mn-lt"/>
                <a:cs typeface="+mn-lt"/>
              </a:rPr>
              <a:t>There are three different sizes of the store; we have 25 Small Stores ( 150, 000 – 174, 000 ),  75 Medium Stores (175,000 – 199,000) and 25 Large Stores (200 000 - 225 000).  This project will provide a system that will allow customers to search items and check the price of any item while they are in the store. This system will be designed to help prevent any confusion with the customer and improve activity in the store.</a:t>
            </a:r>
            <a:endParaRPr lang="en-US">
              <a:latin typeface="Calibri"/>
              <a:ea typeface="Calibri"/>
              <a:cs typeface="Times New Roman"/>
            </a:endParaRPr>
          </a:p>
        </p:txBody>
      </p:sp>
    </p:spTree>
    <p:extLst>
      <p:ext uri="{BB962C8B-B14F-4D97-AF65-F5344CB8AC3E}">
        <p14:creationId xmlns:p14="http://schemas.microsoft.com/office/powerpoint/2010/main" val="28699471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26A69B-B71D-0104-74D6-67290DAF0AC7}"/>
              </a:ext>
            </a:extLst>
          </p:cNvPr>
          <p:cNvSpPr>
            <a:spLocks noGrp="1"/>
          </p:cNvSpPr>
          <p:nvPr>
            <p:ph idx="1"/>
          </p:nvPr>
        </p:nvSpPr>
        <p:spPr>
          <a:xfrm>
            <a:off x="1251678" y="2286001"/>
            <a:ext cx="4363595" cy="3593591"/>
          </a:xfrm>
        </p:spPr>
        <p:txBody>
          <a:bodyPr vert="horz" lIns="91440" tIns="45720" rIns="91440" bIns="45720" rtlCol="0" anchor="t">
            <a:normAutofit fontScale="92500" lnSpcReduction="20000"/>
          </a:bodyPr>
          <a:lstStyle/>
          <a:p>
            <a:r>
              <a:rPr lang="en-US">
                <a:solidFill>
                  <a:schemeClr val="tx1"/>
                </a:solidFill>
                <a:ea typeface="+mn-lt"/>
                <a:cs typeface="+mn-lt"/>
              </a:rPr>
              <a:t>The purpose of reverse is to cover any unexpected  cost that might occur. This may include reassembling a part of a kiosk, redesign the hardware if the customer wants something else etc. If  the cost listed under ‘Unlisted Material’ is not used, it will be returned to the customer.</a:t>
            </a:r>
            <a:endParaRPr lang="en-US">
              <a:solidFill>
                <a:schemeClr val="tx1"/>
              </a:solidFill>
            </a:endParaRPr>
          </a:p>
          <a:p>
            <a:r>
              <a:rPr lang="en-US" b="1"/>
              <a:t>Total</a:t>
            </a:r>
            <a:r>
              <a:rPr lang="en-US" b="1">
                <a:ea typeface="+mn-lt"/>
                <a:cs typeface="+mn-lt"/>
              </a:rPr>
              <a:t> Cost for Reserve  = $ 37,000</a:t>
            </a:r>
            <a:endParaRPr lang="en-US">
              <a:solidFill>
                <a:srgbClr val="000000"/>
              </a:solidFill>
            </a:endParaRPr>
          </a:p>
          <a:p>
            <a:br>
              <a:rPr lang="en-US"/>
            </a:br>
            <a:br>
              <a:rPr lang="en-US"/>
            </a:br>
            <a:endParaRPr lang="en-US">
              <a:solidFill>
                <a:schemeClr val="tx1"/>
              </a:solidFill>
            </a:endParaRPr>
          </a:p>
        </p:txBody>
      </p:sp>
      <p:graphicFrame>
        <p:nvGraphicFramePr>
          <p:cNvPr id="5" name="Table 4">
            <a:extLst>
              <a:ext uri="{FF2B5EF4-FFF2-40B4-BE49-F238E27FC236}">
                <a16:creationId xmlns:a16="http://schemas.microsoft.com/office/drawing/2014/main" id="{DF98C88A-B872-8C46-C1DB-8A0D64628789}"/>
              </a:ext>
            </a:extLst>
          </p:cNvPr>
          <p:cNvGraphicFramePr>
            <a:graphicFrameLocks noGrp="1"/>
          </p:cNvGraphicFramePr>
          <p:nvPr>
            <p:extLst>
              <p:ext uri="{D42A27DB-BD31-4B8C-83A1-F6EECF244321}">
                <p14:modId xmlns:p14="http://schemas.microsoft.com/office/powerpoint/2010/main" val="2280116670"/>
              </p:ext>
            </p:extLst>
          </p:nvPr>
        </p:nvGraphicFramePr>
        <p:xfrm>
          <a:off x="6598924" y="2054070"/>
          <a:ext cx="4175283" cy="3158338"/>
        </p:xfrm>
        <a:graphic>
          <a:graphicData uri="http://schemas.openxmlformats.org/drawingml/2006/table">
            <a:tbl>
              <a:tblPr firstRow="1" bandRow="1">
                <a:noFill/>
                <a:tableStyleId>{5C22544A-7EE6-4342-B048-85BDC9FD1C3A}</a:tableStyleId>
              </a:tblPr>
              <a:tblGrid>
                <a:gridCol w="2184558">
                  <a:extLst>
                    <a:ext uri="{9D8B030D-6E8A-4147-A177-3AD203B41FA5}">
                      <a16:colId xmlns:a16="http://schemas.microsoft.com/office/drawing/2014/main" val="2750903282"/>
                    </a:ext>
                  </a:extLst>
                </a:gridCol>
                <a:gridCol w="1990725">
                  <a:extLst>
                    <a:ext uri="{9D8B030D-6E8A-4147-A177-3AD203B41FA5}">
                      <a16:colId xmlns:a16="http://schemas.microsoft.com/office/drawing/2014/main" val="3291764497"/>
                    </a:ext>
                  </a:extLst>
                </a:gridCol>
              </a:tblGrid>
              <a:tr h="1639520">
                <a:tc>
                  <a:txBody>
                    <a:bodyPr/>
                    <a:lstStyle/>
                    <a:p>
                      <a:pPr algn="ctr" rtl="0" fontAlgn="t">
                        <a:spcBef>
                          <a:spcPts val="0"/>
                        </a:spcBef>
                        <a:spcAft>
                          <a:spcPts val="0"/>
                        </a:spcAft>
                      </a:pPr>
                      <a:r>
                        <a:rPr lang="en-US" sz="3300" b="1" u="none" strike="noStrike" cap="none" spc="0">
                          <a:solidFill>
                            <a:schemeClr val="tx1"/>
                          </a:solidFill>
                          <a:effectLst/>
                        </a:rPr>
                        <a:t>Unlisted Material </a:t>
                      </a:r>
                      <a:endParaRPr lang="en-US" sz="3300" b="1" cap="none" spc="0">
                        <a:solidFill>
                          <a:schemeClr val="tx1"/>
                        </a:solidFill>
                        <a:effectLst/>
                      </a:endParaRPr>
                    </a:p>
                  </a:txBody>
                  <a:tcPr marL="0" marR="150876" marT="60350" marB="452628">
                    <a:lnL w="12700" cmpd="sng">
                      <a:noFill/>
                    </a:lnL>
                    <a:lnR w="12700" cmpd="sng">
                      <a:noFill/>
                    </a:lnR>
                    <a:lnT w="28575" cap="flat" cmpd="sng" algn="ctr">
                      <a:solidFill>
                        <a:schemeClr val="tx1"/>
                      </a:solidFill>
                      <a:prstDash val="solid"/>
                    </a:lnT>
                    <a:lnB w="38100" cmpd="sng">
                      <a:noFill/>
                    </a:lnB>
                    <a:noFill/>
                  </a:tcPr>
                </a:tc>
                <a:tc>
                  <a:txBody>
                    <a:bodyPr/>
                    <a:lstStyle/>
                    <a:p>
                      <a:pPr algn="ctr" rtl="0" fontAlgn="t">
                        <a:spcBef>
                          <a:spcPts val="0"/>
                        </a:spcBef>
                        <a:spcAft>
                          <a:spcPts val="0"/>
                        </a:spcAft>
                      </a:pPr>
                      <a:r>
                        <a:rPr lang="en-US" sz="3300" b="1" u="none" strike="noStrike" cap="none" spc="0">
                          <a:solidFill>
                            <a:schemeClr val="tx1"/>
                          </a:solidFill>
                          <a:effectLst/>
                        </a:rPr>
                        <a:t>$17,000</a:t>
                      </a:r>
                      <a:endParaRPr lang="en-US" sz="3300" b="1" cap="none" spc="0">
                        <a:solidFill>
                          <a:schemeClr val="tx1"/>
                        </a:solidFill>
                        <a:effectLst/>
                      </a:endParaRPr>
                    </a:p>
                  </a:txBody>
                  <a:tcPr marL="0" marR="150876" marT="60350" marB="452628">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2076732843"/>
                  </a:ext>
                </a:extLst>
              </a:tr>
              <a:tr h="1136600">
                <a:tc>
                  <a:txBody>
                    <a:bodyPr/>
                    <a:lstStyle/>
                    <a:p>
                      <a:pPr algn="ctr" rtl="0" fontAlgn="t">
                        <a:spcBef>
                          <a:spcPts val="0"/>
                        </a:spcBef>
                        <a:spcAft>
                          <a:spcPts val="0"/>
                        </a:spcAft>
                      </a:pPr>
                      <a:r>
                        <a:rPr lang="en-US" sz="3300" u="none" strike="noStrike" cap="none" spc="0">
                          <a:solidFill>
                            <a:schemeClr val="tx1"/>
                          </a:solidFill>
                          <a:effectLst/>
                        </a:rPr>
                        <a:t>Re</a:t>
                      </a:r>
                      <a:r>
                        <a:rPr lang="en-US" sz="3300" b="0" i="0" u="none" strike="noStrike" cap="none" spc="0" noProof="0">
                          <a:effectLst/>
                          <a:latin typeface="Gill Sans MT"/>
                        </a:rPr>
                        <a:t>peated labor</a:t>
                      </a:r>
                      <a:endParaRPr lang="en-US" sz="3300" cap="none" spc="0">
                        <a:solidFill>
                          <a:schemeClr val="tx1"/>
                        </a:solidFill>
                        <a:effectLst/>
                      </a:endParaRPr>
                    </a:p>
                  </a:txBody>
                  <a:tcPr marL="0" marR="150876" marT="60350" marB="452628">
                    <a:lnL w="12700" cmpd="sng">
                      <a:noFill/>
                      <a:prstDash val="solid"/>
                    </a:lnL>
                    <a:lnR w="12700" cmpd="sng">
                      <a:noFill/>
                      <a:prstDash val="solid"/>
                    </a:lnR>
                    <a:lnT w="38100" cmpd="sng">
                      <a:noFill/>
                    </a:lnT>
                    <a:lnB w="12700" cmpd="sng">
                      <a:noFill/>
                      <a:prstDash val="solid"/>
                    </a:lnB>
                    <a:noFill/>
                  </a:tcPr>
                </a:tc>
                <a:tc>
                  <a:txBody>
                    <a:bodyPr/>
                    <a:lstStyle/>
                    <a:p>
                      <a:pPr algn="ctr" rtl="0" fontAlgn="t">
                        <a:spcBef>
                          <a:spcPts val="0"/>
                        </a:spcBef>
                        <a:spcAft>
                          <a:spcPts val="0"/>
                        </a:spcAft>
                      </a:pPr>
                      <a:r>
                        <a:rPr lang="en-US" sz="3300" u="none" strike="noStrike" cap="none" spc="0">
                          <a:solidFill>
                            <a:schemeClr val="tx1"/>
                          </a:solidFill>
                          <a:effectLst/>
                        </a:rPr>
                        <a:t>$ 20,000</a:t>
                      </a:r>
                      <a:endParaRPr lang="en-US" sz="3300" cap="none" spc="0">
                        <a:solidFill>
                          <a:schemeClr val="tx1"/>
                        </a:solidFill>
                        <a:effectLst/>
                      </a:endParaRPr>
                    </a:p>
                  </a:txBody>
                  <a:tcPr marL="0" marR="150876" marT="60350" marB="452628">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739344425"/>
                  </a:ext>
                </a:extLst>
              </a:tr>
            </a:tbl>
          </a:graphicData>
        </a:graphic>
      </p:graphicFrame>
    </p:spTree>
    <p:extLst>
      <p:ext uri="{BB962C8B-B14F-4D97-AF65-F5344CB8AC3E}">
        <p14:creationId xmlns:p14="http://schemas.microsoft.com/office/powerpoint/2010/main" val="20908771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81B5F3-8530-4BB6-6519-D3343FA9B32A}"/>
              </a:ext>
            </a:extLst>
          </p:cNvPr>
          <p:cNvSpPr>
            <a:spLocks noGrp="1"/>
          </p:cNvSpPr>
          <p:nvPr>
            <p:ph idx="1"/>
          </p:nvPr>
        </p:nvSpPr>
        <p:spPr>
          <a:xfrm>
            <a:off x="1251678" y="704492"/>
            <a:ext cx="10178322" cy="5175100"/>
          </a:xfrm>
        </p:spPr>
        <p:txBody>
          <a:bodyPr vert="horz" lIns="91440" tIns="45720" rIns="91440" bIns="45720" rtlCol="0" anchor="t">
            <a:normAutofit/>
          </a:bodyPr>
          <a:lstStyle/>
          <a:p>
            <a:r>
              <a:rPr lang="en-US">
                <a:ea typeface="+mn-lt"/>
                <a:cs typeface="+mn-lt"/>
              </a:rPr>
              <a:t>The Profits we would like to make is 15%  of the entire project, in our case it would be 1,357,864.54</a:t>
            </a:r>
            <a:endParaRPr lang="en-US"/>
          </a:p>
          <a:p>
            <a:r>
              <a:rPr lang="en-US">
                <a:ea typeface="+mn-lt"/>
                <a:cs typeface="+mn-lt"/>
              </a:rPr>
              <a:t> 9,052,430.26</a:t>
            </a:r>
            <a:endParaRPr lang="en-US"/>
          </a:p>
          <a:p>
            <a:r>
              <a:rPr lang="en-US" b="1">
                <a:ea typeface="+mn-lt"/>
                <a:cs typeface="+mn-lt"/>
              </a:rPr>
              <a:t>Total Cost Reserve &amp; Profit = $ 1,394,864.54</a:t>
            </a:r>
            <a:endParaRPr lang="en-US"/>
          </a:p>
          <a:p>
            <a:endParaRPr lang="en-US" b="1">
              <a:ea typeface="+mn-lt"/>
              <a:cs typeface="+mn-lt"/>
            </a:endParaRPr>
          </a:p>
          <a:p>
            <a:endParaRPr lang="en-US" b="1">
              <a:ea typeface="+mn-lt"/>
              <a:cs typeface="+mn-lt"/>
            </a:endParaRPr>
          </a:p>
          <a:p>
            <a:endParaRPr lang="en-US" b="1">
              <a:ea typeface="+mn-lt"/>
              <a:cs typeface="+mn-lt"/>
            </a:endParaRPr>
          </a:p>
          <a:p>
            <a:r>
              <a:rPr lang="en-US" b="1">
                <a:ea typeface="+mn-lt"/>
                <a:cs typeface="+mn-lt"/>
              </a:rPr>
              <a:t>The Grand Total Project   =  $ 10,447,294.8</a:t>
            </a:r>
            <a:endParaRPr lang="en-US"/>
          </a:p>
          <a:p>
            <a:pPr marL="0" indent="0">
              <a:buNone/>
            </a:pPr>
            <a:br>
              <a:rPr lang="en-US"/>
            </a:br>
            <a:br>
              <a:rPr lang="en-US"/>
            </a:br>
            <a:endParaRPr lang="en-US"/>
          </a:p>
        </p:txBody>
      </p:sp>
    </p:spTree>
    <p:extLst>
      <p:ext uri="{BB962C8B-B14F-4D97-AF65-F5344CB8AC3E}">
        <p14:creationId xmlns:p14="http://schemas.microsoft.com/office/powerpoint/2010/main" val="26961834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AA4A-91BD-0C17-A0EE-ABC13AF19262}"/>
              </a:ext>
            </a:extLst>
          </p:cNvPr>
          <p:cNvSpPr>
            <a:spLocks noGrp="1"/>
          </p:cNvSpPr>
          <p:nvPr>
            <p:ph type="title"/>
          </p:nvPr>
        </p:nvSpPr>
        <p:spPr>
          <a:xfrm>
            <a:off x="2604723" y="197621"/>
            <a:ext cx="8643285" cy="1240334"/>
          </a:xfrm>
        </p:spPr>
        <p:txBody>
          <a:bodyPr>
            <a:noAutofit/>
          </a:bodyPr>
          <a:lstStyle/>
          <a:p>
            <a:r>
              <a:rPr lang="en-US" sz="6000"/>
              <a:t>Our Requirements</a:t>
            </a:r>
          </a:p>
        </p:txBody>
      </p:sp>
      <p:sp>
        <p:nvSpPr>
          <p:cNvPr id="3" name="Text Placeholder 2">
            <a:extLst>
              <a:ext uri="{FF2B5EF4-FFF2-40B4-BE49-F238E27FC236}">
                <a16:creationId xmlns:a16="http://schemas.microsoft.com/office/drawing/2014/main" id="{18DD3E28-6C0D-7A75-298E-125F9C812B1C}"/>
              </a:ext>
            </a:extLst>
          </p:cNvPr>
          <p:cNvSpPr>
            <a:spLocks noGrp="1"/>
          </p:cNvSpPr>
          <p:nvPr>
            <p:ph type="body" idx="1"/>
          </p:nvPr>
        </p:nvSpPr>
        <p:spPr>
          <a:xfrm>
            <a:off x="2694671" y="1299514"/>
            <a:ext cx="8460539" cy="3818799"/>
          </a:xfrm>
        </p:spPr>
        <p:txBody>
          <a:bodyPr vert="horz" lIns="91440" tIns="45720" rIns="91440" bIns="45720" rtlCol="0" anchor="t">
            <a:noAutofit/>
          </a:bodyPr>
          <a:lstStyle/>
          <a:p>
            <a:r>
              <a:rPr lang="en-US" sz="1500" b="0">
                <a:latin typeface="Calibri"/>
                <a:ea typeface="+mn-lt"/>
                <a:cs typeface="+mn-lt"/>
              </a:rPr>
              <a:t>Creating a device that should determine the item's location for each department in a fast and effective way. Building the hardware for the device will include many components that will keep the device working functionally and be easily replaced if repairs are needed. Creating software to be implemented  will provide the system for the device. When building the hardware for the item locator, There should be a system that allows the customer to notify an employee if there is a problem with the device or need assistance. the contractor is required to have 20 item locators for the small size store locations, 25 for medium sized store locations, and 30 for large size store locations. This device should have text-to-speech capabilities. There should be a map with directions on how to get to the item. The contractor should make the item locator with price check capabilities for the customer to check different item’s price by scanning the serial number. Lastly the contractor will install a 3.5mm TRRS  audio jack for disabled customers that could be blind or have limited vision. Locator kiosks need to be 7ft tall so that they can be viewed in the isles. This item locator should weigh no heavier than 20 pounds to make the device portable. There should be an appealing design of the model with the company’s primary colors.</a:t>
            </a:r>
            <a:endParaRPr lang="en-US" sz="1500" b="0">
              <a:latin typeface="Calibri"/>
              <a:ea typeface="Calibri"/>
              <a:cs typeface="Calibri"/>
            </a:endParaRPr>
          </a:p>
        </p:txBody>
      </p:sp>
    </p:spTree>
    <p:extLst>
      <p:ext uri="{BB962C8B-B14F-4D97-AF65-F5344CB8AC3E}">
        <p14:creationId xmlns:p14="http://schemas.microsoft.com/office/powerpoint/2010/main" val="16028288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AA4A-91BD-0C17-A0EE-ABC13AF19262}"/>
              </a:ext>
            </a:extLst>
          </p:cNvPr>
          <p:cNvSpPr>
            <a:spLocks noGrp="1"/>
          </p:cNvSpPr>
          <p:nvPr>
            <p:ph type="title"/>
          </p:nvPr>
        </p:nvSpPr>
        <p:spPr>
          <a:xfrm>
            <a:off x="2604723" y="197621"/>
            <a:ext cx="8643285" cy="1240334"/>
          </a:xfrm>
        </p:spPr>
        <p:txBody>
          <a:bodyPr>
            <a:noAutofit/>
          </a:bodyPr>
          <a:lstStyle/>
          <a:p>
            <a:r>
              <a:rPr lang="en-US" sz="6000"/>
              <a:t>Deliverables</a:t>
            </a:r>
          </a:p>
        </p:txBody>
      </p:sp>
      <p:sp>
        <p:nvSpPr>
          <p:cNvPr id="3" name="Text Placeholder 2">
            <a:extLst>
              <a:ext uri="{FF2B5EF4-FFF2-40B4-BE49-F238E27FC236}">
                <a16:creationId xmlns:a16="http://schemas.microsoft.com/office/drawing/2014/main" id="{18DD3E28-6C0D-7A75-298E-125F9C812B1C}"/>
              </a:ext>
            </a:extLst>
          </p:cNvPr>
          <p:cNvSpPr>
            <a:spLocks noGrp="1"/>
          </p:cNvSpPr>
          <p:nvPr>
            <p:ph type="body" idx="1"/>
          </p:nvPr>
        </p:nvSpPr>
        <p:spPr>
          <a:xfrm>
            <a:off x="3039728" y="2032759"/>
            <a:ext cx="8891859" cy="4163855"/>
          </a:xfrm>
        </p:spPr>
        <p:txBody>
          <a:bodyPr>
            <a:normAutofit fontScale="70000" lnSpcReduction="20000"/>
          </a:bodyPr>
          <a:lstStyle/>
          <a:p>
            <a:r>
              <a:rPr lang="en-US" b="0"/>
              <a:t>Part A</a:t>
            </a:r>
          </a:p>
          <a:p>
            <a:r>
              <a:rPr lang="en-US" b="0"/>
              <a:t>Each store will have a database that stores the product information, location, and quantity.</a:t>
            </a:r>
          </a:p>
          <a:p>
            <a:r>
              <a:rPr lang="en-US" b="0"/>
              <a:t>A plan to </a:t>
            </a:r>
            <a:r>
              <a:rPr lang="en-US" b="0" err="1"/>
              <a:t>optimise</a:t>
            </a:r>
            <a:r>
              <a:rPr lang="en-US" b="0"/>
              <a:t> the placement of the Locator Kiosk to ensure that its placement is efficient as the store sizes vary and amount of units vary..</a:t>
            </a:r>
          </a:p>
          <a:p>
            <a:r>
              <a:rPr lang="en-US" b="0"/>
              <a:t>A locator Kiosk that will be strategically placed, both location and amount of units will vary depending on the store's location and size.</a:t>
            </a:r>
          </a:p>
          <a:p>
            <a:r>
              <a:rPr lang="en-US" b="0"/>
              <a:t>25 Small Stores ( 150 000 - 174 000 ) – 10</a:t>
            </a:r>
          </a:p>
          <a:p>
            <a:r>
              <a:rPr lang="en-US" b="0"/>
              <a:t>45 Medium Stores (175 000 - 199 000) – 20</a:t>
            </a:r>
          </a:p>
          <a:p>
            <a:r>
              <a:rPr lang="en-US" b="0"/>
              <a:t>55 Large Stores (200 000 - 225 000) – 25</a:t>
            </a:r>
          </a:p>
          <a:p>
            <a:r>
              <a:rPr lang="en-US" b="0"/>
              <a:t>An application that will store various products information and allow customers to access this information through one of the various Locator Kiosk in the store.</a:t>
            </a:r>
          </a:p>
          <a:p>
            <a:br>
              <a:rPr lang="en-US"/>
            </a:br>
            <a:endParaRPr lang="en-US"/>
          </a:p>
        </p:txBody>
      </p:sp>
    </p:spTree>
    <p:extLst>
      <p:ext uri="{BB962C8B-B14F-4D97-AF65-F5344CB8AC3E}">
        <p14:creationId xmlns:p14="http://schemas.microsoft.com/office/powerpoint/2010/main" val="27054396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AA4A-91BD-0C17-A0EE-ABC13AF19262}"/>
              </a:ext>
            </a:extLst>
          </p:cNvPr>
          <p:cNvSpPr>
            <a:spLocks noGrp="1"/>
          </p:cNvSpPr>
          <p:nvPr>
            <p:ph type="title"/>
          </p:nvPr>
        </p:nvSpPr>
        <p:spPr>
          <a:xfrm>
            <a:off x="2604723" y="197621"/>
            <a:ext cx="8643285" cy="1240334"/>
          </a:xfrm>
        </p:spPr>
        <p:txBody>
          <a:bodyPr>
            <a:noAutofit/>
          </a:bodyPr>
          <a:lstStyle/>
          <a:p>
            <a:r>
              <a:rPr lang="en-US" sz="6000"/>
              <a:t>Deliverables</a:t>
            </a:r>
          </a:p>
        </p:txBody>
      </p:sp>
      <p:sp>
        <p:nvSpPr>
          <p:cNvPr id="3" name="Text Placeholder 2">
            <a:extLst>
              <a:ext uri="{FF2B5EF4-FFF2-40B4-BE49-F238E27FC236}">
                <a16:creationId xmlns:a16="http://schemas.microsoft.com/office/drawing/2014/main" id="{18DD3E28-6C0D-7A75-298E-125F9C812B1C}"/>
              </a:ext>
            </a:extLst>
          </p:cNvPr>
          <p:cNvSpPr>
            <a:spLocks noGrp="1"/>
          </p:cNvSpPr>
          <p:nvPr>
            <p:ph type="body" idx="1"/>
          </p:nvPr>
        </p:nvSpPr>
        <p:spPr>
          <a:xfrm>
            <a:off x="3039728" y="2032759"/>
            <a:ext cx="8891859" cy="4163855"/>
          </a:xfrm>
        </p:spPr>
        <p:txBody>
          <a:bodyPr vert="horz" lIns="91440" tIns="45720" rIns="91440" bIns="45720" rtlCol="0" anchor="t">
            <a:normAutofit fontScale="70000" lnSpcReduction="20000"/>
          </a:bodyPr>
          <a:lstStyle/>
          <a:p>
            <a:r>
              <a:rPr lang="en-US" b="0"/>
              <a:t>Part B</a:t>
            </a:r>
          </a:p>
          <a:p>
            <a:r>
              <a:rPr lang="en-US" b="0"/>
              <a:t>A reliable database used to store all of the product information and location within the various stores</a:t>
            </a:r>
          </a:p>
          <a:p>
            <a:r>
              <a:rPr lang="en-US" b="0"/>
              <a:t>Locator Kiosk that attracts the attention of the customer and can be seen from a distance to allow customers to easily locate the locator kiosk, a blinking light should also be placed at the top of the locator to allow more visibility.</a:t>
            </a:r>
          </a:p>
          <a:p>
            <a:r>
              <a:rPr lang="en-US" b="0"/>
              <a:t>User interface that will create a favorable experience for the  </a:t>
            </a:r>
          </a:p>
          <a:p>
            <a:r>
              <a:rPr lang="en-US" b="0"/>
              <a:t>A minimum distance between locator kiosks must be 25ft to ensure there is not an overpopulation of Locator Kiosks,</a:t>
            </a:r>
          </a:p>
          <a:p>
            <a:r>
              <a:rPr lang="en-US" b="0"/>
              <a:t>A database that updates to ensure out of stock items are appropriately </a:t>
            </a:r>
          </a:p>
          <a:p>
            <a:r>
              <a:rPr lang="en-US"/>
              <a:t> </a:t>
            </a:r>
            <a:r>
              <a:rPr lang="en-US" b="0"/>
              <a:t>The contractor must provide digital copies of hardware specifications and manuals for all locations</a:t>
            </a:r>
          </a:p>
          <a:p>
            <a:r>
              <a:rPr lang="en-US" b="0"/>
              <a:t>provide a minimum of 7 training days for each location to ensure the staff are able to use the kiosk and troubleshoot common problems</a:t>
            </a:r>
            <a:endParaRPr lang="en-US"/>
          </a:p>
        </p:txBody>
      </p:sp>
    </p:spTree>
    <p:extLst>
      <p:ext uri="{BB962C8B-B14F-4D97-AF65-F5344CB8AC3E}">
        <p14:creationId xmlns:p14="http://schemas.microsoft.com/office/powerpoint/2010/main" val="22559093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AA4A-91BD-0C17-A0EE-ABC13AF19262}"/>
              </a:ext>
            </a:extLst>
          </p:cNvPr>
          <p:cNvSpPr>
            <a:spLocks noGrp="1"/>
          </p:cNvSpPr>
          <p:nvPr>
            <p:ph type="title"/>
          </p:nvPr>
        </p:nvSpPr>
        <p:spPr>
          <a:xfrm>
            <a:off x="2578090" y="244135"/>
            <a:ext cx="9078290" cy="1240334"/>
          </a:xfrm>
        </p:spPr>
        <p:txBody>
          <a:bodyPr>
            <a:noAutofit/>
          </a:bodyPr>
          <a:lstStyle/>
          <a:p>
            <a:r>
              <a:rPr lang="en-US" sz="6000"/>
              <a:t>Acceptance Criteria</a:t>
            </a:r>
          </a:p>
        </p:txBody>
      </p:sp>
      <p:sp>
        <p:nvSpPr>
          <p:cNvPr id="3" name="Text Placeholder 2">
            <a:extLst>
              <a:ext uri="{FF2B5EF4-FFF2-40B4-BE49-F238E27FC236}">
                <a16:creationId xmlns:a16="http://schemas.microsoft.com/office/drawing/2014/main" id="{18DD3E28-6C0D-7A75-298E-125F9C812B1C}"/>
              </a:ext>
            </a:extLst>
          </p:cNvPr>
          <p:cNvSpPr>
            <a:spLocks noGrp="1"/>
          </p:cNvSpPr>
          <p:nvPr>
            <p:ph type="body" idx="1"/>
          </p:nvPr>
        </p:nvSpPr>
        <p:spPr>
          <a:xfrm>
            <a:off x="3039728" y="2032759"/>
            <a:ext cx="8891859" cy="4163855"/>
          </a:xfrm>
        </p:spPr>
        <p:txBody>
          <a:bodyPr vert="horz" lIns="91440" tIns="45720" rIns="91440" bIns="45720" rtlCol="0" anchor="t">
            <a:normAutofit fontScale="92500" lnSpcReduction="20000"/>
          </a:bodyPr>
          <a:lstStyle/>
          <a:p>
            <a:r>
              <a:rPr lang="en-US" b="0"/>
              <a:t>Item locator kiosks must be under or 20lbs, this kiosk must be painted yellow and utilize a top led light. All height and hardware specifications must be met. Product searches should be efficient and take no longer than 2 seconds. All kiosks must have an internet connection. UI should display a map of the store displaying current location in reference to the location of the desired item. All user manuals must be printed and distributed to all locations. Kiosk should be clean and have no exposed cable, and the cables inside the kiosk must be neatly laid out. The kiosk screen must be anti-glare and touchscreen and no smaller than 22 inches. The final payment must be made. All locations must have digital copies of the user manuals and a troubleshooting guide.</a:t>
            </a:r>
            <a:endParaRPr lang="en-US"/>
          </a:p>
        </p:txBody>
      </p:sp>
    </p:spTree>
    <p:extLst>
      <p:ext uri="{BB962C8B-B14F-4D97-AF65-F5344CB8AC3E}">
        <p14:creationId xmlns:p14="http://schemas.microsoft.com/office/powerpoint/2010/main" val="16910295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Badge</Template>
  <Application>Microsoft Office PowerPoint</Application>
  <PresentationFormat>Widescreen</PresentationFormat>
  <Slides>51</Slides>
  <Notes>0</Notes>
  <HiddenSlides>0</HiddenSlide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Badge</vt:lpstr>
      <vt:lpstr>PowerPoint Presentation</vt:lpstr>
      <vt:lpstr>Who are we ?</vt:lpstr>
      <vt:lpstr>Our Problem</vt:lpstr>
      <vt:lpstr>Our Objectives</vt:lpstr>
      <vt:lpstr>Statement of work </vt:lpstr>
      <vt:lpstr>Our Requirements</vt:lpstr>
      <vt:lpstr>Deliverables</vt:lpstr>
      <vt:lpstr>Deliverables</vt:lpstr>
      <vt:lpstr>Acceptance Criteria</vt:lpstr>
      <vt:lpstr>What we will supply</vt:lpstr>
      <vt:lpstr>Approvals Required</vt:lpstr>
      <vt:lpstr>Type of Contract</vt:lpstr>
      <vt:lpstr>Due Date</vt:lpstr>
      <vt:lpstr> Payment Terms</vt:lpstr>
      <vt:lpstr>PowerPoint Presentation</vt:lpstr>
      <vt:lpstr>Approach/Solution</vt:lpstr>
      <vt:lpstr>Benefits</vt:lpstr>
      <vt:lpstr>Description of Major Tasks</vt:lpstr>
      <vt:lpstr>Task 1 : Build Locator Kiosk</vt:lpstr>
      <vt:lpstr>Task 2 : Building Software for the Kiosks</vt:lpstr>
      <vt:lpstr>Task 3 : Network Analysis and Acquiring Network Hardware.</vt:lpstr>
      <vt:lpstr>Task 4 : Creating Customer User Interface(UI) </vt:lpstr>
      <vt:lpstr>Task 5 : System Testing </vt:lpstr>
      <vt:lpstr>Task 6 : Install Hardware and Applications on the Hardware </vt:lpstr>
      <vt:lpstr>Task 7 : Training for Employees</vt:lpstr>
      <vt:lpstr>Deliverables</vt:lpstr>
      <vt:lpstr>Deliverables</vt:lpstr>
      <vt:lpstr>Deliverables</vt:lpstr>
      <vt:lpstr>Project Schedule</vt:lpstr>
      <vt:lpstr>Project Schedule</vt:lpstr>
      <vt:lpstr>Project Organization</vt:lpstr>
      <vt:lpstr>Project Organization</vt:lpstr>
      <vt:lpstr>Project Organization</vt:lpstr>
      <vt:lpstr>Related Experience</vt:lpstr>
      <vt:lpstr>Equipment and Facilities</vt:lpstr>
      <vt:lpstr>Labor Cost</vt:lpstr>
      <vt:lpstr>Labor Cost</vt:lpstr>
      <vt:lpstr>Material Cost</vt:lpstr>
      <vt:lpstr>PowerPoint Presentation</vt:lpstr>
      <vt:lpstr>Equipment Cost</vt:lpstr>
      <vt:lpstr>Equipment Cost</vt:lpstr>
      <vt:lpstr>Subcontractors and consultants Cost</vt:lpstr>
      <vt:lpstr>Travel Cost</vt:lpstr>
      <vt:lpstr>TRAVEL COST</vt:lpstr>
      <vt:lpstr>Documentation Cost</vt:lpstr>
      <vt:lpstr>Documentation Cost –$ 2,122.5</vt:lpstr>
      <vt:lpstr>Overhead &amp; Escalation Cost</vt:lpstr>
      <vt:lpstr>PowerPoint Presentation</vt:lpstr>
      <vt:lpstr>Reserve &amp; Profit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Chetty, Keanu</dc:creator>
  <cp:revision>2</cp:revision>
  <dcterms:created xsi:type="dcterms:W3CDTF">2022-04-16T15:11:43Z</dcterms:created>
  <dcterms:modified xsi:type="dcterms:W3CDTF">2022-08-21T22:44:44Z</dcterms:modified>
</cp:coreProperties>
</file>